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1" r:id="rId2"/>
  </p:sldMasterIdLst>
  <p:notesMasterIdLst>
    <p:notesMasterId r:id="rId76"/>
  </p:notesMasterIdLst>
  <p:sldIdLst>
    <p:sldId id="437" r:id="rId3"/>
    <p:sldId id="583" r:id="rId4"/>
    <p:sldId id="438" r:id="rId5"/>
    <p:sldId id="439" r:id="rId6"/>
    <p:sldId id="440" r:id="rId7"/>
    <p:sldId id="581" r:id="rId8"/>
    <p:sldId id="514" r:id="rId9"/>
    <p:sldId id="515" r:id="rId10"/>
    <p:sldId id="442" r:id="rId11"/>
    <p:sldId id="443" r:id="rId12"/>
    <p:sldId id="444" r:id="rId13"/>
    <p:sldId id="446" r:id="rId14"/>
    <p:sldId id="448" r:id="rId15"/>
    <p:sldId id="612" r:id="rId16"/>
    <p:sldId id="613" r:id="rId17"/>
    <p:sldId id="614" r:id="rId18"/>
    <p:sldId id="615" r:id="rId19"/>
    <p:sldId id="616" r:id="rId20"/>
    <p:sldId id="523" r:id="rId21"/>
    <p:sldId id="453" r:id="rId22"/>
    <p:sldId id="454" r:id="rId23"/>
    <p:sldId id="455" r:id="rId24"/>
    <p:sldId id="457" r:id="rId25"/>
    <p:sldId id="456" r:id="rId26"/>
    <p:sldId id="584" r:id="rId27"/>
    <p:sldId id="458" r:id="rId28"/>
    <p:sldId id="459" r:id="rId29"/>
    <p:sldId id="517" r:id="rId30"/>
    <p:sldId id="518" r:id="rId31"/>
    <p:sldId id="520" r:id="rId32"/>
    <p:sldId id="521" r:id="rId33"/>
    <p:sldId id="522" r:id="rId34"/>
    <p:sldId id="585" r:id="rId35"/>
    <p:sldId id="586" r:id="rId36"/>
    <p:sldId id="576" r:id="rId37"/>
    <p:sldId id="572" r:id="rId38"/>
    <p:sldId id="587" r:id="rId39"/>
    <p:sldId id="462" r:id="rId40"/>
    <p:sldId id="463" r:id="rId41"/>
    <p:sldId id="464" r:id="rId42"/>
    <p:sldId id="465" r:id="rId43"/>
    <p:sldId id="588" r:id="rId44"/>
    <p:sldId id="466" r:id="rId45"/>
    <p:sldId id="589" r:id="rId46"/>
    <p:sldId id="590" r:id="rId47"/>
    <p:sldId id="591" r:id="rId48"/>
    <p:sldId id="467" r:id="rId49"/>
    <p:sldId id="617" r:id="rId50"/>
    <p:sldId id="618" r:id="rId51"/>
    <p:sldId id="469" r:id="rId52"/>
    <p:sldId id="592" r:id="rId53"/>
    <p:sldId id="619" r:id="rId54"/>
    <p:sldId id="620" r:id="rId55"/>
    <p:sldId id="607" r:id="rId56"/>
    <p:sldId id="608" r:id="rId57"/>
    <p:sldId id="609" r:id="rId58"/>
    <p:sldId id="516" r:id="rId59"/>
    <p:sldId id="593" r:id="rId60"/>
    <p:sldId id="594" r:id="rId61"/>
    <p:sldId id="595" r:id="rId62"/>
    <p:sldId id="596" r:id="rId63"/>
    <p:sldId id="597" r:id="rId64"/>
    <p:sldId id="601" r:id="rId65"/>
    <p:sldId id="598" r:id="rId66"/>
    <p:sldId id="610" r:id="rId67"/>
    <p:sldId id="600" r:id="rId68"/>
    <p:sldId id="602" r:id="rId69"/>
    <p:sldId id="599" r:id="rId70"/>
    <p:sldId id="604" r:id="rId71"/>
    <p:sldId id="605" r:id="rId72"/>
    <p:sldId id="606" r:id="rId73"/>
    <p:sldId id="603" r:id="rId74"/>
    <p:sldId id="611" r:id="rId7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471" autoAdjust="0"/>
  </p:normalViewPr>
  <p:slideViewPr>
    <p:cSldViewPr>
      <p:cViewPr varScale="1">
        <p:scale>
          <a:sx n="58" d="100"/>
          <a:sy n="58" d="100"/>
        </p:scale>
        <p:origin x="912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428C-B804-4834-AB7B-DB3061418425}" type="datetimeFigureOut">
              <a:rPr lang="ko-KR" altLang="en-US" smtClean="0"/>
              <a:t>2020-02-15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DC39-2F82-4975-8747-205665822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인사 및 소개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355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예측 시스템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모델은 수학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프로그램의 형태로 제작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입력변수를</a:t>
            </a:r>
            <a:r>
              <a:rPr lang="ko-KR" altLang="en-US" dirty="0" smtClean="0"/>
              <a:t> 통하여 예측에 필요한 정보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94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 사례로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관계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패턴을 추출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규칙화하여 모델에 포함한다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47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논리학에서 귀납법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고양시 의 세개의 구 </a:t>
            </a:r>
            <a:r>
              <a:rPr lang="en-US" altLang="ko-KR" dirty="0" smtClean="0"/>
              <a:t>? </a:t>
            </a:r>
            <a:r>
              <a:rPr lang="ko-KR" altLang="en-US" dirty="0" smtClean="0"/>
              <a:t>질문 </a:t>
            </a:r>
            <a:endParaRPr lang="en-US" altLang="ko-KR" dirty="0" smtClean="0"/>
          </a:p>
          <a:p>
            <a:r>
              <a:rPr lang="ko-KR" altLang="en-US" dirty="0" smtClean="0"/>
              <a:t>일산 서구는 살기 좋다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일산 동구는 살기 좋다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덕양구는 살기 좋다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이러한 특수한 사례들 을 종합 하여 </a:t>
            </a:r>
            <a:endParaRPr lang="en-US" altLang="ko-KR" dirty="0" smtClean="0"/>
          </a:p>
          <a:p>
            <a:r>
              <a:rPr lang="ko-KR" altLang="en-US" dirty="0" smtClean="0"/>
              <a:t>고양시는 살기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는 결론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연역법의 예 </a:t>
            </a:r>
            <a:endParaRPr lang="en-US" altLang="ko-KR" dirty="0" smtClean="0"/>
          </a:p>
          <a:p>
            <a:r>
              <a:rPr lang="ko-KR" altLang="en-US" dirty="0" smtClean="0"/>
              <a:t>고양시는 살기 좋다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는 일반적인 법칙으로 부터 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서구는 살기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동구는 살기 좋다 는 특수 사례를 생성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26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데이터 과학에서 말하는</a:t>
            </a:r>
            <a:r>
              <a:rPr lang="ko-KR" altLang="en-US" baseline="0" dirty="0" smtClean="0"/>
              <a:t> 사례 는 데이터의 기본 단위</a:t>
            </a:r>
            <a:r>
              <a:rPr lang="en-US" altLang="ko-KR" baseline="0" dirty="0" smtClean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사례</a:t>
            </a:r>
            <a:r>
              <a:rPr lang="en-US" altLang="ko-KR" baseline="0" dirty="0" smtClean="0"/>
              <a:t> = </a:t>
            </a:r>
            <a:r>
              <a:rPr lang="ko-KR" altLang="en-US" baseline="0" dirty="0" smtClean="0"/>
              <a:t>과거에 일어 났던 상황에 대하여 </a:t>
            </a:r>
            <a:r>
              <a:rPr lang="ko-KR" altLang="en-US" dirty="0" smtClean="0"/>
              <a:t>입력 값과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결과 값을 벡터 형식으로 나타낸 것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 단위의 데이터 </a:t>
            </a:r>
            <a:endParaRPr lang="ko-KR" altLang="en-US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용돈 예제에서의 사례를 만들어 본 것 </a:t>
            </a:r>
            <a:r>
              <a:rPr lang="en-US" altLang="ko-KR" dirty="0" smtClean="0"/>
              <a:t>…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용돈 예측에 필요한 요인들을 모아 본 것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06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en-US" altLang="ko-KR" dirty="0" smtClean="0"/>
              <a:t>= </a:t>
            </a:r>
            <a:r>
              <a:rPr lang="ko-KR" altLang="en-US" dirty="0" smtClean="0"/>
              <a:t>테이블 형식으로 사례들을 모아 놓은 것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24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231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54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시험 데이터 셋은 각각 모델 생성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시험에 사용됨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학습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시험 데이터는 중복 되지 않아야 함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203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40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데이터 </a:t>
            </a:r>
            <a:r>
              <a:rPr lang="en-US" altLang="ko-KR" dirty="0" smtClean="0"/>
              <a:t>=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정형화된 데이터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비정형 데이터의 예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문서자료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웹 데이터</a:t>
            </a:r>
            <a:r>
              <a:rPr lang="en-US" altLang="ko-KR" baseline="0" dirty="0" smtClean="0"/>
              <a:t>, SNS, </a:t>
            </a:r>
            <a:r>
              <a:rPr lang="ko-KR" altLang="en-US" baseline="0" dirty="0" smtClean="0"/>
              <a:t>데이터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96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데이터 분석 </a:t>
            </a:r>
            <a:endParaRPr lang="en-US" altLang="ko-KR" dirty="0" smtClean="0"/>
          </a:p>
          <a:p>
            <a:r>
              <a:rPr lang="ko-KR" altLang="en-US" dirty="0" smtClean="0"/>
              <a:t>양적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질적으로 이해가 힘든 데이터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사람이 이해 하기 쉬운</a:t>
            </a:r>
            <a:r>
              <a:rPr lang="ko-KR" altLang="en-US" baseline="0" dirty="0" smtClean="0">
                <a:sym typeface="Wingdings" panose="05000000000000000000" pitchFamily="2" charset="2"/>
              </a:rPr>
              <a:t> 언어로 바꿈</a:t>
            </a:r>
            <a:r>
              <a:rPr lang="en-US" altLang="ko-KR" baseline="0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baseline="0" dirty="0" smtClean="0">
                <a:sym typeface="Wingdings" panose="05000000000000000000" pitchFamily="2" charset="2"/>
              </a:rPr>
              <a:t>통계학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baseline="0" dirty="0" smtClean="0">
                <a:sym typeface="Wingdings" panose="05000000000000000000" pitchFamily="2" charset="2"/>
              </a:rPr>
              <a:t>예측 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ko-KR" altLang="en-US" baseline="0" dirty="0" smtClean="0">
                <a:sym typeface="Wingdings" panose="05000000000000000000" pitchFamily="2" charset="2"/>
              </a:rPr>
              <a:t>축적된 데이터란 </a:t>
            </a:r>
            <a:r>
              <a:rPr lang="en-US" altLang="ko-KR" baseline="0" dirty="0" smtClean="0">
                <a:sym typeface="Wingdings" panose="05000000000000000000" pitchFamily="2" charset="2"/>
              </a:rPr>
              <a:t>– </a:t>
            </a:r>
            <a:r>
              <a:rPr lang="ko-KR" altLang="en-US" baseline="0" dirty="0" smtClean="0">
                <a:sym typeface="Wingdings" panose="05000000000000000000" pitchFamily="2" charset="2"/>
              </a:rPr>
              <a:t>과거의 데이터</a:t>
            </a:r>
            <a:r>
              <a:rPr lang="en-US" altLang="ko-KR" baseline="0" dirty="0" smtClean="0">
                <a:sym typeface="Wingdings" panose="05000000000000000000" pitchFamily="2" charset="2"/>
              </a:rPr>
              <a:t>. </a:t>
            </a:r>
          </a:p>
          <a:p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baseline="0" dirty="0" smtClean="0">
                <a:sym typeface="Wingdings" panose="05000000000000000000" pitchFamily="2" charset="2"/>
              </a:rPr>
              <a:t>의사 결정  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ko-KR" altLang="en-US" baseline="0" dirty="0" smtClean="0">
                <a:sym typeface="Wingdings" panose="05000000000000000000" pitchFamily="2" charset="2"/>
              </a:rPr>
              <a:t>선택의 문제 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ko-KR" altLang="en-US" baseline="0" dirty="0" smtClean="0">
                <a:sym typeface="Wingdings" panose="05000000000000000000" pitchFamily="2" charset="2"/>
              </a:rPr>
              <a:t>목적 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ko-KR" altLang="en-US" baseline="0" dirty="0" smtClean="0">
                <a:sym typeface="Wingdings" panose="05000000000000000000" pitchFamily="2" charset="2"/>
              </a:rPr>
              <a:t>회사 경영 </a:t>
            </a:r>
            <a:r>
              <a:rPr lang="en-US" altLang="ko-KR" baseline="0" dirty="0" smtClean="0">
                <a:sym typeface="Wingdings" panose="05000000000000000000" pitchFamily="2" charset="2"/>
              </a:rPr>
              <a:t>- </a:t>
            </a:r>
            <a:r>
              <a:rPr lang="ko-KR" altLang="en-US" baseline="0" dirty="0" smtClean="0">
                <a:sym typeface="Wingdings" panose="05000000000000000000" pitchFamily="2" charset="2"/>
              </a:rPr>
              <a:t>매출 이나 순이익 증대</a:t>
            </a:r>
            <a:r>
              <a:rPr lang="en-US" altLang="ko-KR" baseline="0" dirty="0" smtClean="0">
                <a:sym typeface="Wingdings" panose="05000000000000000000" pitchFamily="2" charset="2"/>
              </a:rPr>
              <a:t>, </a:t>
            </a:r>
          </a:p>
          <a:p>
            <a:pPr marL="0" indent="0">
              <a:buFontTx/>
              <a:buNone/>
            </a:pPr>
            <a:r>
              <a:rPr lang="ko-KR" altLang="en-US" baseline="0" dirty="0" smtClean="0">
                <a:sym typeface="Wingdings" panose="05000000000000000000" pitchFamily="2" charset="2"/>
              </a:rPr>
              <a:t>정부 정책 결정 과정 </a:t>
            </a:r>
            <a:r>
              <a:rPr lang="en-US" altLang="ko-KR" baseline="0" dirty="0" smtClean="0">
                <a:sym typeface="Wingdings" panose="05000000000000000000" pitchFamily="2" charset="2"/>
              </a:rPr>
              <a:t>- </a:t>
            </a:r>
            <a:r>
              <a:rPr lang="ko-KR" altLang="en-US" baseline="0" dirty="0" smtClean="0">
                <a:sym typeface="Wingdings" panose="05000000000000000000" pitchFamily="2" charset="2"/>
              </a:rPr>
              <a:t>공익을 최대화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altLang="ko-KR" baseline="0" dirty="0" smtClean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기술 분석의 예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</a:p>
          <a:p>
            <a:pPr marL="0" indent="0">
              <a:buFontTx/>
              <a:buNone/>
            </a:pPr>
            <a:r>
              <a:rPr lang="ko-KR" altLang="en-US" baseline="0" dirty="0" smtClean="0"/>
              <a:t>기술이란 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묘사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ko-KR" altLang="en-US" baseline="0" dirty="0" smtClean="0"/>
              <a:t>사람이 쉽게 이해 할 수 있도록 사람의 언어로 설명하고 정리를 해 보자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예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평균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빈도수 세기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상관 관계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표 만들기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차트 그리기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65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통계 분석</a:t>
            </a:r>
            <a:r>
              <a:rPr lang="ko-KR" altLang="en-US" baseline="0" dirty="0" smtClean="0"/>
              <a:t> 수치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차트 등도 귀중한 도구 </a:t>
            </a:r>
            <a:endParaRPr lang="en-US" altLang="ko-KR" baseline="0" dirty="0" smtClean="0"/>
          </a:p>
          <a:p>
            <a:r>
              <a:rPr lang="ko-KR" altLang="en-US" baseline="0" dirty="0" smtClean="0"/>
              <a:t>차트 는 직관적 많은 데이터를 전체적으로 짧은 시간에 이해할 수 있도록 도움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58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모델을 생성하는 방법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25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박스는 테스트할 </a:t>
            </a:r>
            <a:r>
              <a:rPr lang="ko-KR" altLang="en-US" dirty="0" err="1" smtClean="0"/>
              <a:t>변수</a:t>
            </a:r>
            <a:r>
              <a:rPr lang="ko-KR" altLang="en-US" baseline="0" dirty="0" err="1" smtClean="0"/>
              <a:t>명</a:t>
            </a:r>
            <a:r>
              <a:rPr lang="ko-KR" altLang="en-US" baseline="0" dirty="0" smtClean="0"/>
              <a:t> 화살표는 변수의 값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10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속성값들의 분포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비율을 </a:t>
            </a:r>
            <a:r>
              <a:rPr lang="ko-KR" altLang="en-US" baseline="0" dirty="0" err="1" smtClean="0"/>
              <a:t>말합</a:t>
            </a:r>
            <a:r>
              <a:rPr lang="en-US" altLang="ko-KR" baseline="0" dirty="0" smtClean="0"/>
              <a:t>.</a:t>
            </a:r>
            <a:r>
              <a:rPr lang="ko-KR" altLang="en-US" dirty="0" smtClean="0"/>
              <a:t> 통계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이해 하기 쉽다</a:t>
            </a:r>
            <a:r>
              <a:rPr lang="en-US" altLang="ko-KR" baseline="0" dirty="0" smtClean="0"/>
              <a:t>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 </a:t>
            </a:r>
            <a:r>
              <a:rPr lang="ko-KR" altLang="en-US" baseline="0" dirty="0" smtClean="0">
                <a:sym typeface="Wingdings" panose="05000000000000000000" pitchFamily="2" charset="2"/>
              </a:rPr>
              <a:t>모델 자체에 대한 이해</a:t>
            </a:r>
            <a:r>
              <a:rPr lang="en-US" altLang="ko-KR" baseline="0" dirty="0" smtClean="0">
                <a:sym typeface="Wingdings" panose="05000000000000000000" pitchFamily="2" charset="2"/>
              </a:rPr>
              <a:t>, </a:t>
            </a:r>
            <a:r>
              <a:rPr lang="ko-KR" altLang="en-US" baseline="0" dirty="0" smtClean="0">
                <a:sym typeface="Wingdings" panose="05000000000000000000" pitchFamily="2" charset="2"/>
              </a:rPr>
              <a:t>결론에 대하여 설명이 가능하다</a:t>
            </a:r>
            <a:r>
              <a:rPr lang="en-US" altLang="ko-KR" baseline="0" dirty="0" smtClean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868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886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회귀 분석도 예측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추정에 사용하지만 예측하려는 목표 변수가 </a:t>
            </a:r>
            <a:r>
              <a:rPr lang="ko-KR" altLang="en-US" baseline="0" dirty="0" err="1" smtClean="0"/>
              <a:t>수치형</a:t>
            </a:r>
            <a:r>
              <a:rPr lang="ko-KR" altLang="en-US" baseline="0" dirty="0" smtClean="0"/>
              <a:t> 인 경우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신장을 이용하여 몸무게를 추정하는 모델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06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설명에 사용하는 경우 목적은 어떠한 예측변수 가 </a:t>
            </a:r>
            <a:r>
              <a:rPr lang="ko-KR" altLang="en-US" dirty="0" err="1" smtClean="0"/>
              <a:t>목표변수에</a:t>
            </a:r>
            <a:r>
              <a:rPr lang="ko-KR" altLang="en-US" dirty="0" smtClean="0"/>
              <a:t> 많은 영향을 주는가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요인 분석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02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그룹 </a:t>
            </a:r>
            <a:r>
              <a:rPr lang="en-US" altLang="ko-KR" dirty="0" smtClean="0"/>
              <a:t>=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군집 </a:t>
            </a:r>
            <a:endParaRPr lang="en-US" altLang="ko-KR" dirty="0" smtClean="0"/>
          </a:p>
          <a:p>
            <a:r>
              <a:rPr lang="ko-KR" altLang="en-US" dirty="0" smtClean="0"/>
              <a:t>유사함에 대한 정의가 필요함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37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군집화 결과 비슷한 사례들이 하나의 그룹으로 </a:t>
            </a:r>
            <a:endParaRPr lang="en-US" altLang="ko-KR" dirty="0" smtClean="0"/>
          </a:p>
          <a:p>
            <a:r>
              <a:rPr lang="ko-KR" altLang="en-US" dirty="0" smtClean="0"/>
              <a:t>동일 군집에 속한 사례들은 유사함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각 군집에 대하여 기술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설명하는 것이 </a:t>
            </a:r>
            <a:r>
              <a:rPr lang="ko-KR" altLang="en-US" dirty="0" err="1" smtClean="0"/>
              <a:t>쉬워짐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어느 군집에 속하는 것인가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사례들의 유형을 나타냄</a:t>
            </a:r>
            <a:endParaRPr lang="en-US" altLang="ko-KR" dirty="0" smtClean="0"/>
          </a:p>
          <a:p>
            <a:r>
              <a:rPr lang="ko-KR" altLang="en-US" dirty="0" smtClean="0"/>
              <a:t>사례를 유형별로 분리할 수 있음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 요약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768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00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손에 잡히는 예제를 통하여 예측 모델에 대하여 알아보자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용돈줘</a:t>
            </a:r>
            <a:r>
              <a:rPr lang="ko-KR" altLang="en-US" baseline="0" dirty="0" smtClean="0"/>
              <a:t> 문제의 설명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엄마의 결정을 예측할 수 있는 모델을 만들자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모델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실체에서 필요한 것만 추출하여 개념적인 객체</a:t>
            </a:r>
            <a:r>
              <a:rPr lang="en-US" altLang="ko-KR" baseline="0" dirty="0" smtClean="0"/>
              <a:t> . </a:t>
            </a:r>
          </a:p>
          <a:p>
            <a:r>
              <a:rPr lang="ko-KR" altLang="en-US" baseline="0" dirty="0" smtClean="0"/>
              <a:t>컴퓨터에 가상의 객체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프로그램 형태로 반영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사용 목적에 필수적인 요소만 추려 내어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05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424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교차판매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</a:p>
          <a:p>
            <a:r>
              <a:rPr lang="ko-KR" altLang="en-US" dirty="0" smtClean="0"/>
              <a:t>월마트에서 기저귀와 맥주의 사례 </a:t>
            </a:r>
            <a:endParaRPr lang="en-US" altLang="ko-KR" dirty="0" smtClean="0"/>
          </a:p>
          <a:p>
            <a:r>
              <a:rPr lang="ko-KR" altLang="en-US" dirty="0" smtClean="0"/>
              <a:t>연관 관계 높은 상품을 멀리 떨어뜨려 다른 상품을 둘러 보도록 유도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65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1E6669-9165-473B-A7DD-CF31B836706E}" type="slidenum">
              <a:rPr kumimoji="0" lang="en-US" altLang="ko-KR" sz="1300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ko-KR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744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dirty="0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1E6669-9165-473B-A7DD-CF31B836706E}" type="slidenum">
              <a:rPr lang="en-US" altLang="ko-KR"/>
              <a:pPr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4442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62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드물게 나타나는 현상을 찾아 내는 데 활용함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8460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게시판의 댓글이 대상 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805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소셜 네트워크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 트위터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블로그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메신저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관계망에서 각 개인의 역할이 무엇인가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의견이 어떻게 전파 되는가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761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어떠한 상품에 관심이 있는가</a:t>
            </a:r>
            <a:r>
              <a:rPr lang="en-US" altLang="ko-KR" dirty="0" smtClean="0"/>
              <a:t>?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428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통계학에서는 데이터에 대한 가정이 필요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분포등에</a:t>
            </a:r>
            <a:r>
              <a:rPr lang="ko-KR" altLang="en-US" dirty="0" smtClean="0"/>
              <a:t> 대한 가정이 있어야 수학적 이론을 적용할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0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767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최대의 영화 스트리</a:t>
            </a:r>
            <a:r>
              <a:rPr lang="ko-KR" altLang="en-US" baseline="0" dirty="0" smtClean="0"/>
              <a:t>밍 </a:t>
            </a:r>
            <a:r>
              <a:rPr lang="en-US" altLang="ko-KR" baseline="0" dirty="0" smtClean="0"/>
              <a:t>VOD</a:t>
            </a:r>
            <a:r>
              <a:rPr lang="ko-KR" altLang="en-US" dirty="0" smtClean="0"/>
              <a:t> 서비스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월 만 </a:t>
            </a:r>
            <a:r>
              <a:rPr lang="ko-KR" altLang="en-US" baseline="0" dirty="0" err="1" smtClean="0"/>
              <a:t>오천원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가족 계정</a:t>
            </a:r>
            <a:r>
              <a:rPr lang="en-US" altLang="ko-KR" baseline="0" dirty="0" smtClean="0"/>
              <a:t>, 5</a:t>
            </a:r>
            <a:r>
              <a:rPr lang="ko-KR" altLang="en-US" baseline="0" dirty="0" smtClean="0"/>
              <a:t>명이 </a:t>
            </a:r>
            <a:r>
              <a:rPr lang="ko-KR" altLang="en-US" baseline="0" dirty="0" err="1" smtClean="0"/>
              <a:t>수십만개의</a:t>
            </a:r>
            <a:r>
              <a:rPr lang="ko-KR" altLang="en-US" baseline="0" dirty="0" smtClean="0"/>
              <a:t> 컨텐츠 무제한 시청 가능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451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회사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하나의 매출이 한국 전체 방송 매출 보다 크다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363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954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752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6790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패밀리 서비스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추천에 대한 설명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시청자의 취향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평점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시청이력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친구의 추천 인지를 밝힘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3259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패밀리 서비스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추천에 대한 설명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</a:p>
          <a:p>
            <a:r>
              <a:rPr lang="ko-KR" altLang="en-US" baseline="0" dirty="0" smtClean="0"/>
              <a:t>시청자의 취향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평점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시청자의 </a:t>
            </a:r>
            <a:r>
              <a:rPr lang="ko-KR" altLang="en-US" baseline="0" dirty="0" err="1" smtClean="0"/>
              <a:t>시청이력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친구의 추천 인지를 밝힘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39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페이스 북 친구 들이 무엇을 </a:t>
            </a:r>
            <a:r>
              <a:rPr lang="ko-KR" altLang="en-US" dirty="0" err="1" smtClean="0"/>
              <a:t>보았는</a:t>
            </a:r>
            <a:r>
              <a:rPr lang="ko-KR" altLang="en-US" dirty="0" smtClean="0"/>
              <a:t> 지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546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시청자 의 취향을 분석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장르 를 추천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758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패밀리 서비스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추천에 대한 설명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시청자의 취향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평점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시청이력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친구의 추천 인지를 밝힘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228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= </a:t>
            </a:r>
            <a:r>
              <a:rPr lang="ko-KR" altLang="en-US" baseline="0" dirty="0" smtClean="0"/>
              <a:t>이미  축적된 과거의 데이터를 말함</a:t>
            </a:r>
            <a:endParaRPr lang="en-US" altLang="ko-KR" baseline="0" dirty="0" smtClean="0"/>
          </a:p>
          <a:p>
            <a:r>
              <a:rPr lang="ko-KR" altLang="en-US" baseline="0" dirty="0" smtClean="0"/>
              <a:t>여러가지 다양한 상황에서 많은 시도를 해봤을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엄마가 기분 좋을 때 나쁠 때 </a:t>
            </a:r>
            <a:r>
              <a:rPr lang="en-US" altLang="ko-KR" baseline="0" dirty="0" smtClean="0"/>
              <a:t>…. </a:t>
            </a:r>
          </a:p>
          <a:p>
            <a:r>
              <a:rPr lang="ko-KR" altLang="en-US" baseline="0" dirty="0" smtClean="0"/>
              <a:t>온도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습도 </a:t>
            </a:r>
            <a:r>
              <a:rPr lang="en-US" altLang="ko-KR" baseline="0" dirty="0" smtClean="0"/>
              <a:t>…. </a:t>
            </a:r>
            <a:r>
              <a:rPr lang="ko-KR" altLang="en-US" baseline="0" dirty="0" smtClean="0"/>
              <a:t>주식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아빠와 싸웠을 때 </a:t>
            </a:r>
            <a:r>
              <a:rPr lang="en-US" altLang="ko-KR" baseline="0" dirty="0" smtClean="0"/>
              <a:t>…  </a:t>
            </a:r>
            <a:r>
              <a:rPr lang="ko-KR" altLang="en-US" baseline="0" dirty="0" smtClean="0"/>
              <a:t>시도  </a:t>
            </a:r>
            <a:r>
              <a:rPr lang="en-US" altLang="ko-KR" baseline="0" dirty="0" smtClean="0"/>
              <a:t>- </a:t>
            </a:r>
            <a:r>
              <a:rPr lang="ko-KR" altLang="en-US" baseline="0" dirty="0" smtClean="0"/>
              <a:t>성공도 하고 실패도 한 경우 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281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패밀리 서비스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추천에 대한 설명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시청자의 취향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평점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시청이력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친구의 추천 인지를 밝힘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2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모델은 실제를 반영해야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사람은 과거 경험을 이용하여 </a:t>
            </a:r>
            <a:r>
              <a:rPr lang="ko-KR" altLang="en-US" dirty="0" err="1" smtClean="0"/>
              <a:t>머리속에</a:t>
            </a:r>
            <a:r>
              <a:rPr lang="ko-KR" altLang="en-US" dirty="0" smtClean="0"/>
              <a:t> 직관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통찰력의 형태로 모델을 생성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데이터 과학에서는 컴퓨터를 활용하여 체계적인 과정</a:t>
            </a:r>
            <a:r>
              <a:rPr lang="ko-KR" altLang="en-US" baseline="0" dirty="0" smtClean="0"/>
              <a:t>을 통하여 </a:t>
            </a:r>
            <a:r>
              <a:rPr lang="ko-KR" altLang="en-US" dirty="0" smtClean="0"/>
              <a:t>축적된 데이터를 활용하여 명시적인 모델을 생성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755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 경험을 이용하여 인간의 직관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통찰력을 이용 </a:t>
            </a:r>
            <a:r>
              <a:rPr lang="ko-KR" altLang="en-US" dirty="0" err="1" smtClean="0"/>
              <a:t>머리속에</a:t>
            </a:r>
            <a:r>
              <a:rPr lang="ko-KR" altLang="en-US" dirty="0" smtClean="0"/>
              <a:t> 모델을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프로세스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데이터 과학에서 컴퓨터를 활용하여 </a:t>
            </a:r>
            <a:r>
              <a:rPr lang="ko-KR" altLang="en-US" dirty="0" err="1" smtClean="0"/>
              <a:t>축척된</a:t>
            </a:r>
            <a:r>
              <a:rPr lang="ko-KR" altLang="en-US" dirty="0" smtClean="0"/>
              <a:t> 데이터를 분석하여 명시적인 모델을 생성하는 체계적인 과정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79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18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공학적인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관점에서 예측 모델은 하나의 시스템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입력 변수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통하여 현재 상황을 입력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출력 변수를 통하여 </a:t>
            </a:r>
            <a:r>
              <a:rPr lang="ko-KR" altLang="en-US" dirty="0" err="1" smtClean="0"/>
              <a:t>예측값을</a:t>
            </a:r>
            <a:r>
              <a:rPr lang="ko-KR" altLang="en-US" dirty="0" smtClean="0"/>
              <a:t> 출력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19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82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038C3-7E10-4238-BFA2-2C3862C8601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391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038C3-7E10-4238-BFA2-2C3862C8601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6280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>
            <a:lvl1pPr algn="l">
              <a:defRPr sz="3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103B4D-CE31-4967-B653-0DB359703C6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184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03C6DD-3394-43F4-83CE-EAE1B61CA0A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1043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19B742-643C-4685-AB78-81F40B5366B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9161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3E1CC7-2183-4600-89AE-6753055BC09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8155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EC440-2EDE-4BCB-BB1F-9F6926C7570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4084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2C25EA-BC51-4C4D-99CF-F0F3F4D7EA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7064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F84EF3-EFF8-4DA6-83F6-993CD645049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5069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319AA7-D498-4763-A121-4277C26EFE7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029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15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C0072F-D01A-4236-B180-A6110C7E6B2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5259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421632-9DD5-40CF-8A0D-9AF457E831C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74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370394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42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4780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478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775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3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B2015A-4415-42F9-A8CC-5F00E9343DA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23995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2020-02-15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0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0" r:id="rId8"/>
    <p:sldLayoutId id="2147483669" r:id="rId9"/>
    <p:sldLayoutId id="2147483670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/>
            </a:lvl1pPr>
          </a:lstStyle>
          <a:p>
            <a:endParaRPr lang="ko-KR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/>
            </a:lvl1pPr>
          </a:lstStyle>
          <a:p>
            <a:endParaRPr lang="ko-KR" altLang="ko-K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aseline="0">
                <a:ea typeface="굴림" panose="020B0600000101010101" pitchFamily="50" charset="-127"/>
              </a:defRPr>
            </a:lvl1pPr>
          </a:lstStyle>
          <a:p>
            <a:endParaRPr lang="en-US" altLang="ko-KR" dirty="0" smtClean="0"/>
          </a:p>
          <a:p>
            <a:fld id="{47C5022D-0585-42D8-A33B-369826B59BC4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920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upload.wikimedia.org/wikipedia/en/1/15/GaussianScatterPCA.png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16416" y="6597352"/>
            <a:ext cx="370384" cy="171748"/>
          </a:xfrm>
        </p:spPr>
        <p:txBody>
          <a:bodyPr/>
          <a:lstStyle/>
          <a:p>
            <a:fld id="{C8103B4D-CE31-4967-B653-0DB359703C62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944216"/>
          </a:xfrm>
        </p:spPr>
        <p:txBody>
          <a:bodyPr/>
          <a:lstStyle/>
          <a:p>
            <a:r>
              <a:rPr lang="ko-KR" altLang="en-US" sz="6000" b="1" dirty="0" smtClean="0">
                <a:solidFill>
                  <a:schemeClr val="tx1"/>
                </a:solidFill>
                <a:cs typeface="DejaVu Sans" pitchFamily="34" charset="0"/>
              </a:rPr>
              <a:t>데이터 과학</a:t>
            </a:r>
            <a:r>
              <a:rPr lang="en-US" altLang="ko-KR" sz="6000" b="1" dirty="0" smtClean="0">
                <a:solidFill>
                  <a:schemeClr val="tx1"/>
                </a:solidFill>
                <a:cs typeface="DejaVu Sans" pitchFamily="34" charset="0"/>
              </a:rPr>
              <a:t/>
            </a:r>
            <a:br>
              <a:rPr lang="en-US" altLang="ko-KR" sz="6000" b="1" dirty="0" smtClean="0">
                <a:solidFill>
                  <a:schemeClr val="tx1"/>
                </a:solidFill>
                <a:cs typeface="DejaVu Sans" pitchFamily="34" charset="0"/>
              </a:rPr>
            </a:br>
            <a:r>
              <a:rPr lang="en-US" altLang="ko-KR" sz="6000" b="1" dirty="0" smtClean="0">
                <a:solidFill>
                  <a:schemeClr val="tx1"/>
                </a:solidFill>
                <a:cs typeface="DejaVu Sans" pitchFamily="34" charset="0"/>
              </a:rPr>
              <a:t>Data Science</a:t>
            </a:r>
            <a:r>
              <a:rPr lang="ko-KR" altLang="en-US" sz="6000" b="1" dirty="0" smtClean="0">
                <a:solidFill>
                  <a:schemeClr val="tx1"/>
                </a:solidFill>
                <a:cs typeface="DejaVu Sans" pitchFamily="34" charset="0"/>
              </a:rPr>
              <a:t> 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371600" y="3840021"/>
            <a:ext cx="6400800" cy="622920"/>
          </a:xfrm>
        </p:spPr>
        <p:txBody>
          <a:bodyPr/>
          <a:lstStyle/>
          <a:p>
            <a:r>
              <a:rPr lang="en-US" altLang="ko-KR" dirty="0" smtClean="0"/>
              <a:t>2019. 08. 13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온승엽</a:t>
            </a:r>
            <a:r>
              <a:rPr lang="ko-KR" altLang="en-US" dirty="0" smtClean="0"/>
              <a:t> </a:t>
            </a:r>
            <a:r>
              <a:rPr lang="ko-KR" altLang="en-US" dirty="0"/>
              <a:t>교수 </a:t>
            </a:r>
          </a:p>
          <a:p>
            <a:r>
              <a:rPr lang="ko-KR" altLang="en-US" sz="2000" dirty="0" smtClean="0"/>
              <a:t>한국 항공 대학교 </a:t>
            </a:r>
            <a:endParaRPr lang="en-US" altLang="ko-KR" sz="2000" dirty="0" smtClean="0"/>
          </a:p>
          <a:p>
            <a:r>
              <a:rPr lang="ko-KR" altLang="en-US" sz="2000" dirty="0" smtClean="0"/>
              <a:t>소프트웨어학과 </a:t>
            </a:r>
            <a:endParaRPr lang="en-US" altLang="ko-KR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71600" y="3717032"/>
            <a:ext cx="7200800" cy="23762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데이터 </a:t>
            </a:r>
            <a:r>
              <a:rPr lang="ko-KR" altLang="en-US" sz="3600" dirty="0"/>
              <a:t>과학이란</a:t>
            </a:r>
            <a:r>
              <a:rPr lang="en-US" altLang="ko-KR" sz="3600" dirty="0" smtClean="0"/>
              <a:t>?</a:t>
            </a:r>
          </a:p>
          <a:p>
            <a:r>
              <a:rPr lang="en-US" altLang="ko-KR" sz="3600" dirty="0" smtClean="0"/>
              <a:t>2. </a:t>
            </a:r>
            <a:r>
              <a:rPr lang="ko-KR" altLang="en-US" sz="3600" dirty="0"/>
              <a:t>데이터 과학의 주요 </a:t>
            </a:r>
            <a:r>
              <a:rPr lang="ko-KR" altLang="en-US" sz="3600" dirty="0" smtClean="0"/>
              <a:t>업무</a:t>
            </a:r>
            <a:endParaRPr lang="en-US" altLang="ko-KR" sz="3600" dirty="0" smtClean="0"/>
          </a:p>
          <a:p>
            <a:r>
              <a:rPr lang="en-US" altLang="ko-KR" sz="3600" dirty="0" smtClean="0"/>
              <a:t>3. </a:t>
            </a:r>
            <a:r>
              <a:rPr lang="ko-KR" altLang="en-US" sz="3600" dirty="0" err="1" smtClean="0"/>
              <a:t>넷플릭스의</a:t>
            </a:r>
            <a:r>
              <a:rPr lang="ko-KR" altLang="en-US" sz="3600" dirty="0" smtClean="0"/>
              <a:t> </a:t>
            </a:r>
            <a:r>
              <a:rPr lang="ko-KR" altLang="en-US" sz="3600" dirty="0"/>
              <a:t>빅데이터 활용사례</a:t>
            </a:r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6125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용돈 예측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- 7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예측 시스템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6" name="오른쪽 화살표 5"/>
          <p:cNvSpPr/>
          <p:nvPr/>
        </p:nvSpPr>
        <p:spPr bwMode="auto">
          <a:xfrm>
            <a:off x="4427984" y="4077072"/>
            <a:ext cx="792088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오른쪽 화살표 13"/>
          <p:cNvSpPr/>
          <p:nvPr/>
        </p:nvSpPr>
        <p:spPr bwMode="auto">
          <a:xfrm rot="5400000">
            <a:off x="2224133" y="2712057"/>
            <a:ext cx="792088" cy="576064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865" y="1643356"/>
            <a:ext cx="25922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입력변수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현재상황</a:t>
            </a:r>
            <a:r>
              <a:rPr kumimoji="0" lang="en-US" altLang="ko-KR" sz="24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ko-KR" altLang="en-US" sz="4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7291" y="1688299"/>
            <a:ext cx="2592288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출력변수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성패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033264" y="3461504"/>
            <a:ext cx="3106688" cy="1767696"/>
            <a:chOff x="1177280" y="3461504"/>
            <a:chExt cx="3106688" cy="1767696"/>
          </a:xfrm>
        </p:grpSpPr>
        <p:sp>
          <p:nvSpPr>
            <p:cNvPr id="22" name="직사각형 21"/>
            <p:cNvSpPr/>
            <p:nvPr/>
          </p:nvSpPr>
          <p:spPr bwMode="auto">
            <a:xfrm>
              <a:off x="1177280" y="3501008"/>
              <a:ext cx="3106688" cy="172819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68049" y="3461504"/>
              <a:ext cx="2592288" cy="14465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예측 모델</a:t>
              </a:r>
              <a:r>
                <a:rPr lang="en-US" altLang="ko-KR" sz="6600" baseline="-25000" dirty="0">
                  <a:solidFill>
                    <a:srgbClr val="000000"/>
                  </a:solidFill>
                  <a:latin typeface="Arial" panose="020B0604020202020204" pitchFamily="34" charset="0"/>
                </a:rPr>
                <a:t/>
              </a:r>
              <a:br>
                <a:rPr lang="en-US" altLang="ko-KR" sz="6600" baseline="-25000" dirty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US" altLang="ko-KR" sz="6600" baseline="-25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6600" baseline="-25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시스템</a:t>
              </a:r>
              <a:r>
                <a:rPr lang="en-US" altLang="ko-KR" sz="6600" baseline="-25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  <a:endParaRPr kumimoji="0" lang="en-US" altLang="ko-KR" sz="66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537267" y="3226476"/>
            <a:ext cx="3061624" cy="3153407"/>
            <a:chOff x="5537267" y="3226476"/>
            <a:chExt cx="3061624" cy="3153407"/>
          </a:xfrm>
        </p:grpSpPr>
        <p:pic>
          <p:nvPicPr>
            <p:cNvPr id="18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7267" y="3226476"/>
              <a:ext cx="3061624" cy="145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곱셈 기호 18"/>
            <p:cNvSpPr/>
            <p:nvPr/>
          </p:nvSpPr>
          <p:spPr>
            <a:xfrm>
              <a:off x="6347999" y="5155747"/>
              <a:ext cx="1440160" cy="1224136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68605" y="3520524"/>
              <a:ext cx="156966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b="1" dirty="0">
                  <a:solidFill>
                    <a:srgbClr val="C00000"/>
                  </a:solidFill>
                  <a:sym typeface="Wingdings" panose="05000000000000000000" pitchFamily="2" charset="2"/>
                </a:rPr>
                <a:t>성공</a:t>
              </a:r>
              <a:endParaRPr lang="ko-KR" altLang="en-US" sz="5400" b="1" dirty="0">
                <a:solidFill>
                  <a:srgbClr val="C0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06117" y="5303027"/>
              <a:ext cx="156966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b="1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실패</a:t>
              </a:r>
              <a:endParaRPr lang="ko-KR" altLang="en-US" sz="54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0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</a:t>
            </a:r>
            <a:r>
              <a:rPr lang="ko-KR" altLang="en-US" dirty="0"/>
              <a:t>모델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수학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 프로그램과 유사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6" name="오른쪽 화살표 5"/>
          <p:cNvSpPr/>
          <p:nvPr/>
        </p:nvSpPr>
        <p:spPr bwMode="auto">
          <a:xfrm>
            <a:off x="4427984" y="4077072"/>
            <a:ext cx="792088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33264" y="3440987"/>
            <a:ext cx="3106688" cy="1788213"/>
            <a:chOff x="1177280" y="3440987"/>
            <a:chExt cx="3106688" cy="1788213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1177280" y="3501008"/>
              <a:ext cx="3106688" cy="172819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8049" y="3440987"/>
              <a:ext cx="2592288" cy="148758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1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 </a:t>
              </a:r>
              <a:r>
                <a:rPr kumimoji="0" lang="en-US" altLang="ko-KR" sz="54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 … )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함수</a:t>
              </a:r>
              <a:endParaRPr kumimoji="0" lang="ko-KR" altLang="en-US" sz="5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4" name="오른쪽 화살표 13"/>
          <p:cNvSpPr/>
          <p:nvPr/>
        </p:nvSpPr>
        <p:spPr bwMode="auto">
          <a:xfrm rot="5400000">
            <a:off x="2224133" y="2712057"/>
            <a:ext cx="792088" cy="576064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864" y="1828024"/>
            <a:ext cx="7808136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입력변수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값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): 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예측에 필요한 정보 </a:t>
            </a:r>
            <a:endParaRPr kumimoji="0" lang="ko-KR" altLang="en-US" sz="32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0072" y="3764939"/>
            <a:ext cx="3096344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출력변수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값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):</a:t>
            </a:r>
            <a:b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예측 값</a:t>
            </a:r>
            <a:endParaRPr kumimoji="0" lang="ko-KR" altLang="en-US" sz="32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76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</a:t>
            </a:r>
            <a:r>
              <a:rPr lang="ko-KR" altLang="en-US" dirty="0"/>
              <a:t>모델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활용의 두 단계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6" name="오른쪽 화살표 5"/>
          <p:cNvSpPr/>
          <p:nvPr/>
        </p:nvSpPr>
        <p:spPr bwMode="auto">
          <a:xfrm>
            <a:off x="4385859" y="3645024"/>
            <a:ext cx="834213" cy="100811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33264" y="3501008"/>
            <a:ext cx="3106688" cy="1728192"/>
            <a:chOff x="1177280" y="3501008"/>
            <a:chExt cx="3106688" cy="172819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1177280" y="3501008"/>
              <a:ext cx="3106688" cy="172819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8049" y="3800058"/>
              <a:ext cx="2592288" cy="76944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예측 모델</a:t>
              </a:r>
              <a:endParaRPr kumimoji="0" lang="ko-KR" altLang="en-US" sz="6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4" name="오른쪽 화살표 13"/>
          <p:cNvSpPr/>
          <p:nvPr/>
        </p:nvSpPr>
        <p:spPr bwMode="auto">
          <a:xfrm rot="5400000">
            <a:off x="2224133" y="2712057"/>
            <a:ext cx="792088" cy="576064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5865" y="1828023"/>
            <a:ext cx="2592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입력변수</a:t>
            </a:r>
            <a:endParaRPr kumimoji="0" lang="ko-KR" altLang="en-US" sz="4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99419" y="1828023"/>
            <a:ext cx="2592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출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력변수</a:t>
            </a:r>
            <a:endParaRPr kumimoji="0" lang="ko-KR" altLang="en-US" sz="4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99710" y="5643506"/>
            <a:ext cx="2864597" cy="1007343"/>
            <a:chOff x="1275355" y="5694883"/>
            <a:chExt cx="2864597" cy="1007343"/>
          </a:xfrm>
        </p:grpSpPr>
        <p:sp>
          <p:nvSpPr>
            <p:cNvPr id="20" name="TextBox 19"/>
            <p:cNvSpPr txBox="1"/>
            <p:nvPr/>
          </p:nvSpPr>
          <p:spPr>
            <a:xfrm>
              <a:off x="1403648" y="5694883"/>
              <a:ext cx="2592288" cy="76944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과거 사례 </a:t>
              </a:r>
              <a:endParaRPr kumimoji="0" lang="ko-KR" altLang="en-US" sz="6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" name="모서리가 접힌 도형 4"/>
            <p:cNvSpPr/>
            <p:nvPr/>
          </p:nvSpPr>
          <p:spPr bwMode="auto">
            <a:xfrm>
              <a:off x="1275355" y="5733255"/>
              <a:ext cx="2864597" cy="968971"/>
            </a:xfrm>
            <a:prstGeom prst="foldedCorner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" name="오른쪽 화살표 20"/>
          <p:cNvSpPr/>
          <p:nvPr/>
        </p:nvSpPr>
        <p:spPr bwMode="auto">
          <a:xfrm rot="16200000">
            <a:off x="2166261" y="5093132"/>
            <a:ext cx="931495" cy="64807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364" y="4735702"/>
            <a:ext cx="773132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</a:rPr>
              <a:t>①</a:t>
            </a:r>
            <a:endParaRPr kumimoji="0" lang="en-US" altLang="ko-KR" sz="3200" b="1" i="0" u="none" strike="noStrike" kern="1200" cap="none" spc="0" normalizeH="0" baseline="-2500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모델 </a:t>
            </a:r>
            <a: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ko-KR" altLang="en-US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생성</a:t>
            </a:r>
            <a:endParaRPr kumimoji="0" lang="ko-KR" altLang="en-US" sz="32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9" name="직선 연결선 18"/>
          <p:cNvCxnSpPr/>
          <p:nvPr/>
        </p:nvCxnSpPr>
        <p:spPr bwMode="auto">
          <a:xfrm flipV="1">
            <a:off x="97364" y="4869160"/>
            <a:ext cx="5439903" cy="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그룹 22"/>
          <p:cNvGrpSpPr/>
          <p:nvPr/>
        </p:nvGrpSpPr>
        <p:grpSpPr>
          <a:xfrm>
            <a:off x="5537267" y="3226476"/>
            <a:ext cx="3061624" cy="3153407"/>
            <a:chOff x="5537267" y="3226476"/>
            <a:chExt cx="3061624" cy="3153407"/>
          </a:xfrm>
        </p:grpSpPr>
        <p:pic>
          <p:nvPicPr>
            <p:cNvPr id="24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7267" y="3226476"/>
              <a:ext cx="3061624" cy="145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곱셈 기호 24"/>
            <p:cNvSpPr/>
            <p:nvPr/>
          </p:nvSpPr>
          <p:spPr>
            <a:xfrm>
              <a:off x="6347999" y="5155747"/>
              <a:ext cx="1440160" cy="1224136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168605" y="3520524"/>
              <a:ext cx="156966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b="1" dirty="0">
                  <a:solidFill>
                    <a:srgbClr val="C00000"/>
                  </a:solidFill>
                  <a:sym typeface="Wingdings" panose="05000000000000000000" pitchFamily="2" charset="2"/>
                </a:rPr>
                <a:t>성공</a:t>
              </a:r>
              <a:endParaRPr lang="ko-KR" altLang="en-US" sz="5400" b="1" dirty="0">
                <a:solidFill>
                  <a:srgbClr val="C00000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206117" y="5303027"/>
              <a:ext cx="156966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5400" b="1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실패</a:t>
              </a:r>
              <a:endParaRPr lang="ko-KR" altLang="en-US" sz="5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6494" y="3501008"/>
            <a:ext cx="773132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</a:rPr>
              <a:t>②</a:t>
            </a:r>
            <a:endParaRPr kumimoji="0" lang="en-US" altLang="ko-KR" sz="3200" b="1" i="0" u="none" strike="noStrike" kern="1200" cap="none" spc="0" normalizeH="0" baseline="-2500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모델 </a:t>
            </a:r>
            <a: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lang="ko-KR" altLang="en-US" sz="3200" b="1" baseline="-25000" dirty="0" smtClean="0">
                <a:solidFill>
                  <a:srgbClr val="C00000"/>
                </a:solidFill>
                <a:latin typeface="Arial" panose="020B0604020202020204" pitchFamily="34" charset="0"/>
              </a:rPr>
              <a:t>적용</a:t>
            </a:r>
            <a:endParaRPr kumimoji="0" lang="ko-KR" altLang="en-US" sz="32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52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2</a:t>
            </a:r>
            <a:r>
              <a:rPr lang="ko-KR" altLang="en-US" sz="2800" dirty="0" smtClean="0"/>
              <a:t>단계 접근 방법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 smtClean="0"/>
              <a:t>1. </a:t>
            </a:r>
            <a:r>
              <a:rPr lang="ko-KR" altLang="en-US" sz="2800" dirty="0" smtClean="0"/>
              <a:t>모델 생성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모델이 과거의 데이터를 학습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과거의 데이터로부터 지식 추출 </a:t>
            </a: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ym typeface="Wingdings" panose="05000000000000000000" pitchFamily="2" charset="2"/>
              </a:rPr>
              <a:t>패턴화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사례들로부터 일반화된 패턴을 생성</a:t>
            </a:r>
            <a:r>
              <a:rPr lang="en-US" altLang="ko-KR" sz="2400" dirty="0" smtClean="0"/>
              <a:t> – </a:t>
            </a:r>
            <a:r>
              <a:rPr lang="ko-KR" altLang="en-US" sz="2400" dirty="0" smtClean="0"/>
              <a:t>귀납법</a:t>
            </a:r>
            <a:r>
              <a:rPr lang="en-US" altLang="ko-KR" sz="2400" dirty="0" smtClean="0"/>
              <a:t>(Induction) </a:t>
            </a:r>
          </a:p>
          <a:p>
            <a:pPr marL="0" indent="0">
              <a:buNone/>
            </a:pPr>
            <a:r>
              <a:rPr lang="en-US" altLang="ko-KR" sz="2800" dirty="0" smtClean="0"/>
              <a:t>2. </a:t>
            </a:r>
            <a:r>
              <a:rPr lang="ko-KR" altLang="en-US" sz="2800" dirty="0" smtClean="0"/>
              <a:t>모델 적용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학습된 모델이 새로운 데이터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결과 값을 모르는 데이터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에 대하여 결과 값을 예측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모델이 학습한 지식을 새로운 데이터에 적용 </a:t>
            </a: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ym typeface="Wingdings" panose="05000000000000000000" pitchFamily="2" charset="2"/>
              </a:rPr>
              <a:t>예측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일반화된 </a:t>
            </a:r>
            <a:r>
              <a:rPr lang="ko-KR" altLang="en-US" sz="2400" dirty="0" err="1" smtClean="0"/>
              <a:t>패턴으로부터</a:t>
            </a:r>
            <a:r>
              <a:rPr lang="ko-KR" altLang="en-US" sz="2400" dirty="0" smtClean="0"/>
              <a:t> 특수한 사례를 생성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연역법</a:t>
            </a:r>
            <a:r>
              <a:rPr lang="en-US" altLang="ko-KR" sz="2400" dirty="0" smtClean="0"/>
              <a:t>(Deduction)</a:t>
            </a:r>
          </a:p>
          <a:p>
            <a:pPr marL="457200" lvl="1" indent="0">
              <a:buNone/>
            </a:pP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91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7" name="내용 개체 틀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데이터 </a:t>
            </a:r>
            <a:r>
              <a:rPr lang="ko-KR" altLang="en-US" sz="2400" dirty="0" err="1" smtClean="0"/>
              <a:t>마이닝과정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데이터에 숨겨진 관계</a:t>
            </a:r>
            <a:r>
              <a:rPr lang="en-US" altLang="ko-KR" sz="2000" dirty="0" smtClean="0"/>
              <a:t>, </a:t>
            </a:r>
            <a:r>
              <a:rPr lang="ko-KR" altLang="en-US" sz="2000" dirty="0" smtClean="0">
                <a:sym typeface="Wingdings" panose="05000000000000000000" pitchFamily="2" charset="2"/>
              </a:rPr>
              <a:t>패턴을 찾아내어</a:t>
            </a:r>
            <a:r>
              <a:rPr lang="en-US" altLang="ko-KR" sz="2000" dirty="0" smtClean="0">
                <a:sym typeface="Wingdings" panose="05000000000000000000" pitchFamily="2" charset="2"/>
              </a:rPr>
              <a:t> </a:t>
            </a:r>
            <a:r>
              <a:rPr lang="ko-KR" altLang="en-US" sz="2000" dirty="0" smtClean="0">
                <a:sym typeface="Wingdings" panose="05000000000000000000" pitchFamily="2" charset="2"/>
              </a:rPr>
              <a:t>규칙화 하여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ym typeface="Wingdings" panose="05000000000000000000" pitchFamily="2" charset="2"/>
              </a:rPr>
              <a:t/>
            </a:r>
            <a:br>
              <a:rPr lang="en-US" altLang="ko-KR" sz="2000" dirty="0" smtClean="0">
                <a:sym typeface="Wingdings" panose="05000000000000000000" pitchFamily="2" charset="2"/>
              </a:rPr>
            </a:br>
            <a:r>
              <a:rPr lang="ko-KR" altLang="en-US" sz="2000" dirty="0" smtClean="0">
                <a:sym typeface="Wingdings" panose="05000000000000000000" pitchFamily="2" charset="2"/>
              </a:rPr>
              <a:t>모델에 포함</a:t>
            </a:r>
            <a:r>
              <a:rPr lang="en-US" altLang="ko-KR" sz="2000" dirty="0" smtClean="0">
                <a:sym typeface="Wingdings" panose="05000000000000000000" pitchFamily="2" charset="2"/>
              </a:rPr>
              <a:t>. </a:t>
            </a:r>
          </a:p>
          <a:p>
            <a:pPr lvl="1"/>
            <a:endParaRPr lang="en-US" altLang="ko-KR" sz="2000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2000" dirty="0" smtClean="0">
                <a:sym typeface="Wingdings" panose="05000000000000000000" pitchFamily="2" charset="2"/>
              </a:rPr>
              <a:t>* </a:t>
            </a:r>
            <a:r>
              <a:rPr lang="ko-KR" altLang="en-US" sz="2000" dirty="0" smtClean="0">
                <a:sym typeface="Wingdings" panose="05000000000000000000" pitchFamily="2" charset="2"/>
              </a:rPr>
              <a:t>패턴</a:t>
            </a:r>
            <a:r>
              <a:rPr lang="en-US" altLang="ko-KR" sz="2000" dirty="0" smtClean="0"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ym typeface="Wingdings" panose="05000000000000000000" pitchFamily="2" charset="2"/>
              </a:rPr>
              <a:t>반복적으로 발생하는 </a:t>
            </a:r>
            <a:r>
              <a:rPr lang="ko-KR" altLang="en-US" sz="2000" dirty="0" smtClean="0">
                <a:sym typeface="Wingdings" panose="05000000000000000000" pitchFamily="2" charset="2"/>
              </a:rPr>
              <a:t>현상</a:t>
            </a:r>
            <a:r>
              <a:rPr lang="en-US" altLang="ko-KR" sz="2000" dirty="0" smtClean="0">
                <a:sym typeface="Wingdings" panose="05000000000000000000" pitchFamily="2" charset="2"/>
              </a:rPr>
              <a:t>, </a:t>
            </a:r>
            <a:r>
              <a:rPr lang="ko-KR" altLang="en-US" sz="2000" dirty="0" smtClean="0">
                <a:sym typeface="Wingdings" panose="05000000000000000000" pitchFamily="2" charset="2"/>
              </a:rPr>
              <a:t>관계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25" name="그룹 24"/>
          <p:cNvGrpSpPr/>
          <p:nvPr/>
        </p:nvGrpSpPr>
        <p:grpSpPr>
          <a:xfrm>
            <a:off x="1547664" y="3238332"/>
            <a:ext cx="2453695" cy="1174061"/>
            <a:chOff x="1177281" y="3501008"/>
            <a:chExt cx="3106688" cy="1728192"/>
          </a:xfrm>
        </p:grpSpPr>
        <p:sp>
          <p:nvSpPr>
            <p:cNvPr id="26" name="직사각형 25"/>
            <p:cNvSpPr/>
            <p:nvPr/>
          </p:nvSpPr>
          <p:spPr bwMode="auto">
            <a:xfrm>
              <a:off x="1177281" y="3501008"/>
              <a:ext cx="3106688" cy="172819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68049" y="3830437"/>
              <a:ext cx="2592288" cy="70868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예측 모델</a:t>
              </a:r>
              <a:endParaRPr kumimoji="0" lang="ko-KR" altLang="en-US" sz="4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69779" y="5704175"/>
            <a:ext cx="2262489" cy="749161"/>
            <a:chOff x="2173834" y="5355233"/>
            <a:chExt cx="2262489" cy="749161"/>
          </a:xfrm>
        </p:grpSpPr>
        <p:sp>
          <p:nvSpPr>
            <p:cNvPr id="33" name="TextBox 32"/>
            <p:cNvSpPr txBox="1"/>
            <p:nvPr/>
          </p:nvSpPr>
          <p:spPr>
            <a:xfrm>
              <a:off x="2284507" y="5355233"/>
              <a:ext cx="2047416" cy="54373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데이터</a:t>
              </a:r>
              <a:endParaRPr kumimoji="0" lang="ko-KR" altLang="en-US" sz="4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" name="모서리가 접힌 도형 33"/>
            <p:cNvSpPr/>
            <p:nvPr/>
          </p:nvSpPr>
          <p:spPr bwMode="auto">
            <a:xfrm>
              <a:off x="2173834" y="5446115"/>
              <a:ext cx="2262489" cy="658279"/>
            </a:xfrm>
            <a:prstGeom prst="foldedCorner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339752" y="4472130"/>
            <a:ext cx="990116" cy="1238069"/>
            <a:chOff x="1521076" y="4850807"/>
            <a:chExt cx="1694338" cy="912626"/>
          </a:xfrm>
        </p:grpSpPr>
        <p:sp>
          <p:nvSpPr>
            <p:cNvPr id="36" name="오른쪽 화살표 35"/>
            <p:cNvSpPr/>
            <p:nvPr/>
          </p:nvSpPr>
          <p:spPr bwMode="auto">
            <a:xfrm rot="16200000">
              <a:off x="1911932" y="4459951"/>
              <a:ext cx="912626" cy="1694338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97820" y="5065672"/>
              <a:ext cx="931481" cy="5528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모델 </a:t>
              </a:r>
              <a:r>
                <a:rPr kumimoji="0" lang="en-US" altLang="ko-KR" sz="1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/>
              </a:r>
              <a:br>
                <a:rPr kumimoji="0" lang="en-US" altLang="ko-KR" sz="1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ko-KR" altLang="en-US" sz="1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생성</a:t>
              </a:r>
              <a:endParaRPr kumimoji="0" lang="ko-KR" alt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345546" y="4536137"/>
            <a:ext cx="3707904" cy="1174062"/>
            <a:chOff x="1177281" y="3501008"/>
            <a:chExt cx="3110600" cy="1728192"/>
          </a:xfrm>
        </p:grpSpPr>
        <p:sp>
          <p:nvSpPr>
            <p:cNvPr id="39" name="직사각형 38"/>
            <p:cNvSpPr/>
            <p:nvPr/>
          </p:nvSpPr>
          <p:spPr bwMode="auto">
            <a:xfrm>
              <a:off x="1177281" y="3501008"/>
              <a:ext cx="3106688" cy="172819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77281" y="3501008"/>
              <a:ext cx="3110600" cy="158564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데이터 </a:t>
              </a:r>
              <a:r>
                <a:rPr kumimoji="0" lang="ko-KR" altLang="en-US" sz="3200" b="0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마이닝</a:t>
              </a:r>
              <a:r>
                <a:rPr kumimoji="0" lang="ko-KR" altLang="en-US" sz="3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기법</a:t>
              </a:r>
              <a:r>
                <a:rPr kumimoji="0" lang="en-US" altLang="ko-KR" sz="3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/>
              </a:r>
              <a:br>
                <a:rPr kumimoji="0" lang="en-US" altLang="ko-KR" sz="3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en-US" altLang="ko-KR" sz="3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</a:t>
              </a:r>
              <a:r>
                <a:rPr kumimoji="0" lang="ko-KR" altLang="en-US" sz="3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기계학습알고리즘</a:t>
              </a:r>
              <a:r>
                <a:rPr kumimoji="0" lang="en-US" altLang="ko-KR" sz="3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,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예측분석기법</a:t>
              </a:r>
              <a:r>
                <a:rPr kumimoji="0" lang="en-US" altLang="ko-KR" sz="3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, </a:t>
              </a:r>
              <a:r>
                <a:rPr kumimoji="0" lang="ko-KR" altLang="en-US" sz="3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등</a:t>
              </a:r>
              <a:r>
                <a:rPr kumimoji="0" lang="en-US" altLang="ko-KR" sz="32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)</a:t>
              </a:r>
              <a:endParaRPr kumimoji="0" lang="ko-KR" alt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2" name="오른쪽 화살표 41"/>
          <p:cNvSpPr/>
          <p:nvPr/>
        </p:nvSpPr>
        <p:spPr bwMode="auto">
          <a:xfrm rot="10800000">
            <a:off x="3355480" y="4943821"/>
            <a:ext cx="936104" cy="42421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29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7" name="내용 개체 틀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적용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목표 </a:t>
            </a:r>
            <a:r>
              <a:rPr lang="ko-KR" altLang="en-US" sz="2400" dirty="0" err="1" smtClean="0"/>
              <a:t>변수값을</a:t>
            </a:r>
            <a:r>
              <a:rPr lang="ko-KR" altLang="en-US" sz="2400" dirty="0" smtClean="0"/>
              <a:t> 모르는 사례에 대하여  예측변수값을 모델에 입력 </a:t>
            </a: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 smtClean="0"/>
              <a:t> 목표 </a:t>
            </a:r>
            <a:r>
              <a:rPr lang="ko-KR" altLang="en-US" sz="2400" dirty="0" err="1" smtClean="0"/>
              <a:t>변수값을</a:t>
            </a:r>
            <a:r>
              <a:rPr lang="ko-KR" altLang="en-US" sz="2400" dirty="0" smtClean="0"/>
              <a:t> 예측  </a:t>
            </a:r>
            <a:endParaRPr lang="en-US" altLang="ko-KR" sz="24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580431" y="4689102"/>
            <a:ext cx="7983137" cy="1553047"/>
            <a:chOff x="457200" y="2112683"/>
            <a:chExt cx="7983137" cy="1553047"/>
          </a:xfrm>
        </p:grpSpPr>
        <p:sp>
          <p:nvSpPr>
            <p:cNvPr id="23" name="오른쪽 화살표 22"/>
            <p:cNvSpPr/>
            <p:nvPr/>
          </p:nvSpPr>
          <p:spPr bwMode="auto">
            <a:xfrm>
              <a:off x="6073824" y="2850238"/>
              <a:ext cx="720000" cy="54000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3337520" y="2491669"/>
              <a:ext cx="2453695" cy="1174061"/>
              <a:chOff x="1177280" y="3501008"/>
              <a:chExt cx="3106688" cy="1728192"/>
            </a:xfrm>
          </p:grpSpPr>
          <p:sp>
            <p:nvSpPr>
              <p:cNvPr id="26" name="직사각형 25"/>
              <p:cNvSpPr/>
              <p:nvPr/>
            </p:nvSpPr>
            <p:spPr bwMode="auto">
              <a:xfrm>
                <a:off x="1177280" y="3501008"/>
                <a:ext cx="3106688" cy="1728192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468049" y="3830437"/>
                <a:ext cx="2592288" cy="708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4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예측 모델</a:t>
                </a:r>
                <a:endParaRPr kumimoji="0" lang="ko-KR" altLang="en-US" sz="4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6327036" y="2274555"/>
              <a:ext cx="2047416" cy="95381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6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?</a:t>
              </a:r>
              <a:endParaRPr kumimoji="0" lang="ko-KR" altLang="en-US" sz="9600" b="1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오른쪽 화살표 28"/>
            <p:cNvSpPr/>
            <p:nvPr/>
          </p:nvSpPr>
          <p:spPr bwMode="auto">
            <a:xfrm>
              <a:off x="2367574" y="2818423"/>
              <a:ext cx="720000" cy="540000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7200" y="2840216"/>
              <a:ext cx="204741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예측변수값</a:t>
              </a:r>
              <a:endParaRPr kumimoji="0" lang="ko-KR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92921" y="2112683"/>
              <a:ext cx="204741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목표변수값</a:t>
              </a:r>
              <a:endParaRPr kumimoji="0" lang="ko-KR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31538" y="2605857"/>
          <a:ext cx="8280923" cy="1634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9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8071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예측변수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모델의 </a:t>
                      </a:r>
                      <a:r>
                        <a:rPr lang="ko-KR" altLang="en-US" dirty="0" err="1" smtClean="0"/>
                        <a:t>입력변수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목표변수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출력변수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성패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10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중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2020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32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?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51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데이터의 기본 단위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 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변수</a:t>
            </a:r>
            <a:r>
              <a:rPr lang="en-US" altLang="ko-KR" dirty="0"/>
              <a:t>(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값으로 구성 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405877" y="3933056"/>
          <a:ext cx="8280923" cy="1117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사례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엄마기분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온도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습도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오른쪽 중괄호 4"/>
          <p:cNvSpPr/>
          <p:nvPr/>
        </p:nvSpPr>
        <p:spPr bwMode="auto">
          <a:xfrm rot="5400000">
            <a:off x="4324869" y="1298745"/>
            <a:ext cx="383349" cy="8175824"/>
          </a:xfrm>
          <a:prstGeom prst="rightBrace">
            <a:avLst>
              <a:gd name="adj1" fmla="val 8333"/>
              <a:gd name="adj2" fmla="val 48073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55984" y="568169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사례</a:t>
            </a:r>
            <a:endParaRPr lang="en-US" altLang="ko-KR" sz="2000" b="1" dirty="0"/>
          </a:p>
        </p:txBody>
      </p:sp>
      <p:sp>
        <p:nvSpPr>
          <p:cNvPr id="7" name="직사각형 6"/>
          <p:cNvSpPr/>
          <p:nvPr/>
        </p:nvSpPr>
        <p:spPr>
          <a:xfrm>
            <a:off x="1979712" y="304448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 smtClean="0"/>
              <a:t>변수명</a:t>
            </a:r>
            <a:endParaRPr lang="ko-KR" altLang="en-US" sz="2000" b="1" dirty="0"/>
          </a:p>
        </p:txBody>
      </p:sp>
      <p:cxnSp>
        <p:nvCxnSpPr>
          <p:cNvPr id="9" name="직선 화살표 연결선 8"/>
          <p:cNvCxnSpPr>
            <a:stCxn id="7" idx="2"/>
          </p:cNvCxnSpPr>
          <p:nvPr/>
        </p:nvCxnSpPr>
        <p:spPr bwMode="auto">
          <a:xfrm>
            <a:off x="2456766" y="3444592"/>
            <a:ext cx="891106" cy="64586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직선 화살표 연결선 10"/>
          <p:cNvCxnSpPr>
            <a:stCxn id="7" idx="2"/>
          </p:cNvCxnSpPr>
          <p:nvPr/>
        </p:nvCxnSpPr>
        <p:spPr bwMode="auto">
          <a:xfrm flipH="1">
            <a:off x="2417604" y="3444592"/>
            <a:ext cx="39162" cy="6052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직사각형 12"/>
          <p:cNvSpPr/>
          <p:nvPr/>
        </p:nvSpPr>
        <p:spPr>
          <a:xfrm>
            <a:off x="1863463" y="591258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 smtClean="0"/>
              <a:t>변수값</a:t>
            </a:r>
            <a:endParaRPr lang="ko-KR" altLang="en-US" sz="2000" b="1" dirty="0"/>
          </a:p>
        </p:txBody>
      </p:sp>
      <p:cxnSp>
        <p:nvCxnSpPr>
          <p:cNvPr id="14" name="직선 화살표 연결선 13"/>
          <p:cNvCxnSpPr/>
          <p:nvPr/>
        </p:nvCxnSpPr>
        <p:spPr bwMode="auto">
          <a:xfrm flipV="1">
            <a:off x="2267744" y="5145081"/>
            <a:ext cx="391219" cy="7571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직선 화살표 연결선 15"/>
          <p:cNvCxnSpPr/>
          <p:nvPr/>
        </p:nvCxnSpPr>
        <p:spPr bwMode="auto">
          <a:xfrm flipV="1">
            <a:off x="2267744" y="5091617"/>
            <a:ext cx="1080128" cy="81059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7417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과거 사례들의 집합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행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사례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현재의 상황을 나타냄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기본 단위 </a:t>
            </a:r>
            <a:r>
              <a:rPr lang="en-US" altLang="ko-KR" sz="2400" dirty="0" smtClean="0"/>
              <a:t> </a:t>
            </a:r>
          </a:p>
          <a:p>
            <a:pPr lvl="1"/>
            <a:r>
              <a:rPr lang="ko-KR" altLang="en-US" sz="2400" dirty="0" smtClean="0"/>
              <a:t>열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변수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속성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를 나타냄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405869" y="3367900"/>
          <a:ext cx="8280923" cy="2758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사례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엄마기분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온도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습도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088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1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변수의 종류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목표 변수 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475862" y="1988841"/>
          <a:ext cx="8280923" cy="4094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9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8071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예측변수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모델의 </a:t>
                      </a:r>
                      <a:r>
                        <a:rPr lang="ko-KR" altLang="en-US" dirty="0" err="1" smtClean="0"/>
                        <a:t>입력변수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목표변수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출력변수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성패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2041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088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14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가상적 이며 현실을 반영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중요한 속성의 선택</a:t>
            </a:r>
            <a:r>
              <a:rPr lang="en-US" altLang="ko-KR" dirty="0" smtClean="0"/>
              <a:t>: </a:t>
            </a:r>
          </a:p>
          <a:p>
            <a:pPr lvl="2"/>
            <a:r>
              <a:rPr lang="ko-KR" altLang="en-US" dirty="0"/>
              <a:t>실체가 가진 </a:t>
            </a:r>
            <a:r>
              <a:rPr lang="ko-KR" altLang="en-US" dirty="0" smtClean="0"/>
              <a:t>여러 속성 </a:t>
            </a:r>
            <a:r>
              <a:rPr lang="ko-KR" altLang="en-US" dirty="0"/>
              <a:t>중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결과에 영향을 미치는 속성을  선택할 필요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사례의 변수</a:t>
            </a:r>
            <a:endParaRPr lang="ko-KR" altLang="en-US" dirty="0"/>
          </a:p>
          <a:p>
            <a:pPr lvl="2"/>
            <a:r>
              <a:rPr lang="ko-KR" altLang="en-US" dirty="0" smtClean="0"/>
              <a:t>중복된 속성은 걸려 져야 함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관점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목적에 </a:t>
            </a:r>
            <a:r>
              <a:rPr lang="ko-KR" altLang="en-US" dirty="0"/>
              <a:t>따라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데이터 과학이란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교시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4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모델의 성능 측정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7" name="내용 개체 틀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모델의 성능은</a:t>
            </a:r>
            <a:r>
              <a:rPr lang="en-US" altLang="ko-KR" dirty="0"/>
              <a:t> 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err="1" smtClean="0"/>
              <a:t>정분류</a:t>
            </a:r>
            <a:r>
              <a:rPr lang="en-US" altLang="ko-KR" dirty="0" smtClean="0"/>
              <a:t>: </a:t>
            </a:r>
          </a:p>
          <a:p>
            <a:pPr lvl="2"/>
            <a:r>
              <a:rPr lang="ko-KR" altLang="en-US" dirty="0" smtClean="0"/>
              <a:t>예측된 목표 </a:t>
            </a:r>
            <a:r>
              <a:rPr lang="ko-KR" altLang="en-US" dirty="0" err="1" smtClean="0"/>
              <a:t>변수값이</a:t>
            </a:r>
            <a:r>
              <a:rPr lang="ko-KR" altLang="en-US" dirty="0" smtClean="0"/>
              <a:t> 실제 목표 변수 값과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일치하는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정확도</a:t>
            </a:r>
            <a:r>
              <a:rPr lang="en-US" altLang="ko-KR" dirty="0" smtClean="0"/>
              <a:t>: </a:t>
            </a:r>
          </a:p>
          <a:p>
            <a:pPr lvl="2"/>
            <a:r>
              <a:rPr lang="ko-KR" altLang="en-US" dirty="0" smtClean="0"/>
              <a:t>전체 예측 시도에 대한 결과 중  </a:t>
            </a:r>
            <a:r>
              <a:rPr lang="ko-KR" altLang="en-US" dirty="0" err="1" smtClean="0"/>
              <a:t>정분류의</a:t>
            </a:r>
            <a:r>
              <a:rPr lang="ko-KR" altLang="en-US" dirty="0" smtClean="0"/>
              <a:t> 비율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이외 설명력 등 을 고려함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35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모델의 성능 측정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1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모델의 성능의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척도</a:t>
                </a:r>
                <a:endParaRPr lang="en-US" altLang="ko-KR" dirty="0" smtClean="0"/>
              </a:p>
              <a:p>
                <a:pPr lvl="1"/>
                <a:r>
                  <a:rPr lang="ko-KR" altLang="en-US" sz="2400" dirty="0" smtClean="0"/>
                  <a:t>학습용 </a:t>
                </a:r>
                <a:r>
                  <a:rPr lang="ko-KR" altLang="en-US" sz="2400" dirty="0" err="1" smtClean="0"/>
                  <a:t>데이터셋을</a:t>
                </a:r>
                <a:r>
                  <a:rPr lang="ko-KR" altLang="en-US" sz="2400" dirty="0" smtClean="0"/>
                  <a:t> 기반으로 모델 생성 </a:t>
                </a:r>
                <a:endParaRPr lang="en-US" altLang="ko-KR" sz="2400" dirty="0" smtClean="0"/>
              </a:p>
              <a:p>
                <a:pPr lvl="1"/>
                <a:r>
                  <a:rPr lang="ko-KR" altLang="en-US" sz="2400" dirty="0" smtClean="0"/>
                  <a:t>시험용 </a:t>
                </a:r>
                <a:r>
                  <a:rPr lang="ko-KR" altLang="en-US" sz="2400" dirty="0" err="1" smtClean="0"/>
                  <a:t>데이터셋을</a:t>
                </a:r>
                <a:r>
                  <a:rPr lang="ko-KR" altLang="en-US" sz="2400" dirty="0" smtClean="0"/>
                  <a:t> 모델에 적용</a:t>
                </a:r>
                <a:endParaRPr lang="en-US" altLang="ko-KR" sz="2400" dirty="0" smtClean="0"/>
              </a:p>
              <a:p>
                <a:pPr lvl="1"/>
                <a:r>
                  <a:rPr lang="ko-KR" altLang="en-US" sz="2400" dirty="0" smtClean="0"/>
                  <a:t>사례들에 대한 예측 결과를 바탕으로  </a:t>
                </a:r>
                <a:endParaRPr lang="en-US" altLang="ko-KR" sz="2400" dirty="0" smtClean="0"/>
              </a:p>
              <a:p>
                <a:pPr lvl="1"/>
                <a:r>
                  <a:rPr lang="ko-KR" altLang="en-US" sz="2400" dirty="0" smtClean="0"/>
                  <a:t>예측 정확도를 계산</a:t>
                </a:r>
                <a:endParaRPr lang="en-US" altLang="ko-KR" sz="2400" dirty="0" smtClean="0"/>
              </a:p>
              <a:p>
                <a:pPr lvl="1"/>
                <a:endParaRPr lang="en-US" altLang="ko-KR" sz="24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0" i="1" dirty="0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2400" i="1" dirty="0" smtClean="0">
                          <a:latin typeface="Cambria Math" panose="02040503050406030204" pitchFamily="18" charset="0"/>
                        </a:rPr>
                        <m:t>확</m:t>
                      </m:r>
                      <m:r>
                        <a:rPr lang="ko-KR" altLang="en-US" sz="2400" i="1" dirty="0"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lang="en-US" altLang="ko-KR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분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류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된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사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례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수</m:t>
                          </m:r>
                        </m:num>
                        <m:den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험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사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례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총</m:t>
                          </m:r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en-US" altLang="ko-KR" sz="2400" dirty="0" smtClean="0"/>
              </a:p>
              <a:p>
                <a:pPr marL="457200" lvl="1" indent="0">
                  <a:buNone/>
                </a:pPr>
                <a:endParaRPr lang="en-US" altLang="ko-KR" sz="2400" dirty="0" smtClean="0"/>
              </a:p>
              <a:p>
                <a:pPr marL="457200" lvl="1" indent="0">
                  <a:buNone/>
                </a:pPr>
                <a:r>
                  <a:rPr lang="en-US" altLang="ko-KR" sz="2400" dirty="0" smtClean="0"/>
                  <a:t>* </a:t>
                </a:r>
                <a:r>
                  <a:rPr lang="ko-KR" altLang="en-US" sz="2400" dirty="0" err="1" smtClean="0"/>
                  <a:t>정분류</a:t>
                </a:r>
                <a:r>
                  <a:rPr lang="en-US" altLang="ko-KR" sz="2400" dirty="0" smtClean="0"/>
                  <a:t>: </a:t>
                </a:r>
                <a:r>
                  <a:rPr lang="ko-KR" altLang="en-US" sz="2400" dirty="0" smtClean="0"/>
                  <a:t>실제</a:t>
                </a:r>
                <a:r>
                  <a:rPr lang="en-US" altLang="ko-KR" sz="2400" dirty="0" smtClean="0"/>
                  <a:t> </a:t>
                </a:r>
                <a:r>
                  <a:rPr lang="ko-KR" altLang="en-US" sz="2400" dirty="0" err="1" smtClean="0"/>
                  <a:t>목표변수값</a:t>
                </a:r>
                <a:r>
                  <a:rPr lang="ko-KR" altLang="en-US" sz="2400" dirty="0" smtClean="0"/>
                  <a:t> </a:t>
                </a:r>
                <a:r>
                  <a:rPr lang="en-US" altLang="ko-KR" sz="2400" dirty="0" smtClean="0"/>
                  <a:t>= </a:t>
                </a:r>
                <a:r>
                  <a:rPr lang="ko-KR" altLang="en-US" sz="2400" dirty="0" smtClean="0"/>
                  <a:t>예측된 </a:t>
                </a:r>
                <a:r>
                  <a:rPr lang="ko-KR" altLang="en-US" sz="2400" dirty="0" err="1" smtClean="0"/>
                  <a:t>목표변수값</a:t>
                </a:r>
                <a:endParaRPr lang="en-US" altLang="ko-KR" sz="2400" dirty="0" smtClean="0"/>
              </a:p>
              <a:p>
                <a:pPr marL="457200" lvl="1" indent="0">
                  <a:buNone/>
                </a:pPr>
                <a:r>
                  <a:rPr lang="en-US" altLang="ko-KR" sz="2400" dirty="0" smtClean="0"/>
                  <a:t>* </a:t>
                </a:r>
                <a:r>
                  <a:rPr lang="ko-KR" altLang="en-US" sz="2400" dirty="0" err="1" smtClean="0"/>
                  <a:t>오분류</a:t>
                </a:r>
                <a:r>
                  <a:rPr lang="en-US" altLang="ko-KR" sz="2400" dirty="0" smtClean="0"/>
                  <a:t>: </a:t>
                </a:r>
                <a:r>
                  <a:rPr lang="ko-KR" altLang="en-US" sz="2400" dirty="0" smtClean="0"/>
                  <a:t>틀린 경우 </a:t>
                </a:r>
                <a:endParaRPr lang="en-US" altLang="ko-KR" sz="2400" dirty="0" smtClean="0"/>
              </a:p>
            </p:txBody>
          </p:sp>
        </mc:Choice>
        <mc:Fallback xmlns="">
          <p:sp>
            <p:nvSpPr>
              <p:cNvPr id="17" name="내용 개체 틀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6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4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시험 데이터 셋</a:t>
            </a:r>
            <a:r>
              <a:rPr lang="en-US" altLang="ko-KR" dirty="0"/>
              <a:t> </a:t>
            </a:r>
            <a:r>
              <a:rPr lang="en-US" altLang="ko-KR" dirty="0" smtClean="0"/>
              <a:t>data set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</a:t>
            </a:r>
            <a:r>
              <a:rPr lang="ko-KR" altLang="en-US" dirty="0" err="1" smtClean="0"/>
              <a:t>데이터셋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모델 생성에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시험 </a:t>
            </a:r>
            <a:r>
              <a:rPr lang="ko-KR" altLang="en-US" dirty="0" err="1" smtClean="0"/>
              <a:t>데이터셋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모델 시험에 사용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295302"/>
              </p:ext>
            </p:extLst>
          </p:nvPr>
        </p:nvGraphicFramePr>
        <p:xfrm>
          <a:off x="698982" y="2636912"/>
          <a:ext cx="6840758" cy="2701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7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469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입력변수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예측변수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출력변수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목표변수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성패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2041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1990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모름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3000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77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…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776433"/>
              </p:ext>
            </p:extLst>
          </p:nvPr>
        </p:nvGraphicFramePr>
        <p:xfrm>
          <a:off x="698982" y="5511871"/>
          <a:ext cx="6840757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5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803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입력변수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예측변수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출력변수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목표변수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성패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96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변수의 종류</a:t>
            </a:r>
            <a:endParaRPr lang="en-US" altLang="ko-KR" dirty="0" smtClean="0"/>
          </a:p>
          <a:p>
            <a:pPr lvl="1"/>
            <a:r>
              <a:rPr lang="ko-KR" altLang="en-US" sz="2000" dirty="0" smtClean="0"/>
              <a:t>범주형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명목형</a:t>
            </a:r>
            <a:r>
              <a:rPr lang="en-US" altLang="ko-KR" sz="2000" dirty="0" smtClean="0"/>
              <a:t>): </a:t>
            </a:r>
            <a:r>
              <a:rPr lang="ko-KR" altLang="en-US" sz="2000" dirty="0" smtClean="0"/>
              <a:t>값의 종류가 유한</a:t>
            </a:r>
            <a:endParaRPr lang="en-US" altLang="ko-KR" sz="2000" dirty="0" smtClean="0"/>
          </a:p>
          <a:p>
            <a:pPr lvl="2"/>
            <a:r>
              <a:rPr lang="ko-KR" altLang="en-US" sz="1600" dirty="0" err="1" smtClean="0"/>
              <a:t>엄마기분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성패</a:t>
            </a:r>
            <a:endParaRPr lang="en-US" altLang="ko-KR" sz="1600" dirty="0" smtClean="0"/>
          </a:p>
          <a:p>
            <a:pPr lvl="1"/>
            <a:r>
              <a:rPr lang="ko-KR" altLang="en-US" sz="2000" dirty="0" smtClean="0"/>
              <a:t>수치형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숫자로 표현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크기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양을 나타냄</a:t>
            </a:r>
            <a:r>
              <a:rPr lang="en-US" altLang="ko-KR" sz="2000" dirty="0" smtClean="0"/>
              <a:t>.</a:t>
            </a:r>
          </a:p>
          <a:p>
            <a:pPr lvl="2"/>
            <a:r>
              <a:rPr lang="ko-KR" altLang="en-US" sz="1600" dirty="0" smtClean="0"/>
              <a:t>주가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온도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습도</a:t>
            </a:r>
            <a:r>
              <a:rPr lang="en-US" altLang="ko-KR" sz="160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36753"/>
              </p:ext>
            </p:extLst>
          </p:nvPr>
        </p:nvGraphicFramePr>
        <p:xfrm>
          <a:off x="755575" y="3124774"/>
          <a:ext cx="7632849" cy="3358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87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4001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예측변수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모델의 </a:t>
                      </a:r>
                      <a:r>
                        <a:rPr lang="ko-KR" altLang="en-US" dirty="0" err="1" smtClean="0"/>
                        <a:t>입력변수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목표변수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출력변수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성패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2041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1990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40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65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전통적인 데이터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정형화된 테이블 형식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빅데이터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방대한 양 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복잡한 형식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예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웹로그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텍스트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이메일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음성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영상</a:t>
            </a:r>
            <a:r>
              <a:rPr lang="en-US" altLang="ko-KR" sz="2000" dirty="0" smtClean="0"/>
              <a:t>, SNS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725975"/>
              </p:ext>
            </p:extLst>
          </p:nvPr>
        </p:nvGraphicFramePr>
        <p:xfrm>
          <a:off x="1115616" y="1556792"/>
          <a:ext cx="4968552" cy="2583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9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7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7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8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6907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입력변수 </a:t>
                      </a:r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예측변수</a:t>
                      </a:r>
                      <a:r>
                        <a:rPr lang="en-US" altLang="ko-KR" sz="105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출력변수</a:t>
                      </a:r>
                      <a:endParaRPr lang="en-US" altLang="ko-KR" sz="1050" dirty="0" smtClean="0"/>
                    </a:p>
                    <a:p>
                      <a:pPr algn="ctr" latinLnBrk="1"/>
                      <a:r>
                        <a:rPr lang="en-US" altLang="ko-KR" sz="1050" dirty="0" smtClean="0"/>
                        <a:t>(</a:t>
                      </a:r>
                      <a:r>
                        <a:rPr lang="ko-KR" altLang="en-US" sz="1050" dirty="0" smtClean="0"/>
                        <a:t>목표변수</a:t>
                      </a:r>
                      <a:r>
                        <a:rPr lang="en-US" altLang="ko-KR" sz="1050" dirty="0" smtClean="0"/>
                        <a:t>)</a:t>
                      </a:r>
                      <a:endParaRPr lang="ko-KR" altLang="en-US" sz="105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bg1"/>
                          </a:solidFill>
                        </a:rPr>
                        <a:t>성패</a:t>
                      </a:r>
                      <a:endParaRPr lang="ko-KR" alt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상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2000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23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중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1900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21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0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중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2041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28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상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1990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27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34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0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모름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2030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80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6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상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3000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34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70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104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…</a:t>
                      </a:r>
                      <a:endParaRPr lang="ko-KR" altLang="en-US" sz="105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00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데이터 과학의 주요 업무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교시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908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과학의</a:t>
            </a:r>
            <a:r>
              <a:rPr lang="en-US" altLang="ko-KR" dirty="0" smtClean="0"/>
              <a:t>  </a:t>
            </a:r>
            <a:r>
              <a:rPr lang="ko-KR" altLang="en-US" dirty="0" smtClean="0"/>
              <a:t>주요</a:t>
            </a:r>
            <a:r>
              <a:rPr lang="en-US" altLang="ko-KR" dirty="0" smtClean="0"/>
              <a:t> </a:t>
            </a:r>
            <a:r>
              <a:rPr lang="ko-KR" altLang="en-US" dirty="0" smtClean="0"/>
              <a:t>업무 </a:t>
            </a:r>
            <a:r>
              <a:rPr lang="en-US" altLang="ko-KR" dirty="0" smtClean="0"/>
              <a:t>-Task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예측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분석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분류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회귀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이상치 검출</a:t>
            </a:r>
            <a:endParaRPr lang="en-US" altLang="ko-KR" sz="24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설명 분석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통계 기술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데이터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시각화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차원 축소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군집화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연관분석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데이터 타입에 따른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종류</a:t>
            </a:r>
            <a:endParaRPr lang="en-US" altLang="ko-KR" sz="2800" dirty="0" smtClean="0"/>
          </a:p>
          <a:p>
            <a:pPr lvl="1"/>
            <a:r>
              <a:rPr lang="ko-KR" altLang="en-US" sz="2400" dirty="0" err="1" smtClean="0"/>
              <a:t>텍스트분석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시계열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웹로그</a:t>
            </a:r>
            <a:r>
              <a:rPr lang="en-US" altLang="ko-KR" sz="2400" dirty="0" smtClean="0"/>
              <a:t>, SNS </a:t>
            </a:r>
            <a:r>
              <a:rPr lang="ko-KR" altLang="en-US" sz="2400" dirty="0" smtClean="0"/>
              <a:t>데이터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음성</a:t>
            </a:r>
            <a:r>
              <a:rPr lang="en-US" altLang="ko-KR" sz="2400" dirty="0" smtClean="0"/>
              <a:t>, </a:t>
            </a:r>
            <a:br>
              <a:rPr lang="en-US" altLang="ko-KR" sz="2400" dirty="0" smtClean="0"/>
            </a:br>
            <a:r>
              <a:rPr lang="ko-KR" altLang="en-US" sz="2400" dirty="0" smtClean="0"/>
              <a:t>동영상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등 </a:t>
            </a:r>
            <a:endParaRPr lang="en-US" altLang="ko-KR" sz="2400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04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분석의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r>
              <a:rPr lang="en-US" altLang="ko-KR" dirty="0" smtClean="0"/>
              <a:t> – Classification </a:t>
            </a:r>
          </a:p>
          <a:p>
            <a:pPr lvl="1"/>
            <a:r>
              <a:rPr lang="ko-KR" altLang="en-US" sz="2400" dirty="0" err="1" smtClean="0"/>
              <a:t>예측모델의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목표변수가</a:t>
            </a:r>
            <a:r>
              <a:rPr lang="ko-KR" altLang="en-US" sz="2400" dirty="0" smtClean="0"/>
              <a:t> 범주형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사례가 속한 부류</a:t>
            </a:r>
            <a:r>
              <a:rPr lang="en-US" altLang="ko-KR" sz="2400" dirty="0" smtClean="0"/>
              <a:t>(Category)</a:t>
            </a:r>
            <a:r>
              <a:rPr lang="ko-KR" altLang="en-US" sz="2400" dirty="0" smtClean="0"/>
              <a:t>를 예측함</a:t>
            </a:r>
            <a:r>
              <a:rPr lang="en-US" altLang="ko-KR" sz="2400" dirty="0" smtClean="0"/>
              <a:t>. </a:t>
            </a:r>
          </a:p>
          <a:p>
            <a:pPr lvl="1"/>
            <a:r>
              <a:rPr lang="ko-KR" altLang="en-US" sz="2400" dirty="0" smtClean="0"/>
              <a:t>방법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베이지안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신경망</a:t>
            </a:r>
            <a:r>
              <a:rPr lang="en-US" altLang="ko-KR" sz="2400" dirty="0" smtClean="0"/>
              <a:t>, SVM, </a:t>
            </a:r>
            <a:r>
              <a:rPr lang="ko-KR" altLang="en-US" sz="2400" dirty="0" err="1" smtClean="0"/>
              <a:t>나무모델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등</a:t>
            </a:r>
            <a:endParaRPr lang="en-US" altLang="ko-KR" sz="24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회귀 </a:t>
            </a:r>
            <a:r>
              <a:rPr lang="en-US" altLang="ko-KR" dirty="0" smtClean="0"/>
              <a:t>– Regression</a:t>
            </a:r>
          </a:p>
          <a:p>
            <a:pPr lvl="1"/>
            <a:r>
              <a:rPr lang="ko-KR" altLang="en-US" sz="2400" dirty="0" err="1" smtClean="0"/>
              <a:t>예측모델의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목표변수가</a:t>
            </a:r>
            <a:r>
              <a:rPr lang="ko-KR" altLang="en-US" sz="2400" dirty="0" smtClean="0"/>
              <a:t> 수치형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수치를 예측함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400" dirty="0" smtClean="0"/>
              <a:t>방법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선형회귀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로지스틱 회귀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신경망</a:t>
            </a:r>
            <a:r>
              <a:rPr lang="en-US" altLang="ko-KR" sz="2400" dirty="0" smtClean="0"/>
              <a:t>, </a:t>
            </a:r>
            <a:r>
              <a:rPr lang="ko-KR" altLang="en-US" sz="2400" dirty="0" err="1"/>
              <a:t>나무모델</a:t>
            </a:r>
            <a:r>
              <a:rPr lang="ko-KR" altLang="en-US" sz="2400" dirty="0"/>
              <a:t> 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3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 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나무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스무고개 놀이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와 흡사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예측 변수 값들을 차례로 테스트하여 결론을 유도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28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419872" y="2276872"/>
            <a:ext cx="1872208" cy="623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엄마의 기분</a:t>
            </a:r>
            <a:endParaRPr lang="ko-KR" altLang="en-US" b="1" dirty="0"/>
          </a:p>
        </p:txBody>
      </p:sp>
      <p:cxnSp>
        <p:nvCxnSpPr>
          <p:cNvPr id="8" name="직선 화살표 연결선 7"/>
          <p:cNvCxnSpPr>
            <a:endCxn id="12" idx="0"/>
          </p:cNvCxnSpPr>
          <p:nvPr/>
        </p:nvCxnSpPr>
        <p:spPr bwMode="auto">
          <a:xfrm flipH="1">
            <a:off x="1979712" y="2898825"/>
            <a:ext cx="2376264" cy="750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043608" y="3649001"/>
            <a:ext cx="1872208" cy="623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주가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419872" y="3649001"/>
            <a:ext cx="1872208" cy="623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습도</a:t>
            </a:r>
            <a:endParaRPr lang="ko-KR" altLang="en-US" b="1" dirty="0"/>
          </a:p>
        </p:txBody>
      </p:sp>
      <p:cxnSp>
        <p:nvCxnSpPr>
          <p:cNvPr id="15" name="직선 화살표 연결선 14"/>
          <p:cNvCxnSpPr>
            <a:endCxn id="14" idx="0"/>
          </p:cNvCxnSpPr>
          <p:nvPr/>
        </p:nvCxnSpPr>
        <p:spPr bwMode="auto">
          <a:xfrm>
            <a:off x="4355976" y="2898825"/>
            <a:ext cx="0" cy="750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810680" y="3643281"/>
            <a:ext cx="1872208" cy="623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온도</a:t>
            </a:r>
            <a:endParaRPr lang="ko-KR" altLang="en-US" b="1" dirty="0"/>
          </a:p>
        </p:txBody>
      </p:sp>
      <p:cxnSp>
        <p:nvCxnSpPr>
          <p:cNvPr id="20" name="직선 화살표 연결선 19"/>
          <p:cNvCxnSpPr>
            <a:endCxn id="19" idx="0"/>
          </p:cNvCxnSpPr>
          <p:nvPr/>
        </p:nvCxnSpPr>
        <p:spPr bwMode="auto">
          <a:xfrm>
            <a:off x="4370520" y="2898825"/>
            <a:ext cx="2376264" cy="7444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2708067" y="2991637"/>
            <a:ext cx="415498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상</a:t>
            </a:r>
            <a:endParaRPr lang="ko-KR" altLang="en-US" b="1" dirty="0"/>
          </a:p>
        </p:txBody>
      </p:sp>
      <p:sp>
        <p:nvSpPr>
          <p:cNvPr id="24" name="직사각형 23"/>
          <p:cNvSpPr/>
          <p:nvPr/>
        </p:nvSpPr>
        <p:spPr>
          <a:xfrm>
            <a:off x="3977885" y="3083738"/>
            <a:ext cx="415498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b="1" smtClean="0"/>
              <a:t>중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5316301" y="2950987"/>
            <a:ext cx="415498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하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2976" y="4853181"/>
            <a:ext cx="1872208" cy="6235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실패</a:t>
            </a:r>
            <a:endParaRPr lang="ko-KR" altLang="en-US" b="1" dirty="0"/>
          </a:p>
        </p:txBody>
      </p:sp>
      <p:cxnSp>
        <p:nvCxnSpPr>
          <p:cNvPr id="28" name="직선 화살표 연결선 27"/>
          <p:cNvCxnSpPr>
            <a:endCxn id="27" idx="0"/>
          </p:cNvCxnSpPr>
          <p:nvPr/>
        </p:nvCxnSpPr>
        <p:spPr bwMode="auto">
          <a:xfrm flipH="1">
            <a:off x="1079080" y="4266870"/>
            <a:ext cx="924940" cy="5863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직사각형 29"/>
          <p:cNvSpPr/>
          <p:nvPr/>
        </p:nvSpPr>
        <p:spPr>
          <a:xfrm>
            <a:off x="731150" y="4339833"/>
            <a:ext cx="896399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&lt; 1900</a:t>
            </a:r>
            <a:endParaRPr lang="ko-KR" altLang="en-US" b="1" dirty="0"/>
          </a:p>
        </p:txBody>
      </p:sp>
      <p:cxnSp>
        <p:nvCxnSpPr>
          <p:cNvPr id="31" name="직선 화살표 연결선 30"/>
          <p:cNvCxnSpPr>
            <a:stCxn id="12" idx="2"/>
            <a:endCxn id="34" idx="0"/>
          </p:cNvCxnSpPr>
          <p:nvPr/>
        </p:nvCxnSpPr>
        <p:spPr bwMode="auto">
          <a:xfrm>
            <a:off x="1979712" y="4272590"/>
            <a:ext cx="1271244" cy="5805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314852" y="4853180"/>
            <a:ext cx="1872208" cy="623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습도</a:t>
            </a:r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2427501" y="4285673"/>
            <a:ext cx="1031052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&gt;= 1900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414220" y="6049823"/>
            <a:ext cx="1872208" cy="6235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성공</a:t>
            </a:r>
            <a:endParaRPr lang="ko-KR" altLang="en-US" b="1" dirty="0"/>
          </a:p>
        </p:txBody>
      </p:sp>
      <p:cxnSp>
        <p:nvCxnSpPr>
          <p:cNvPr id="38" name="직선 화살표 연결선 37"/>
          <p:cNvCxnSpPr/>
          <p:nvPr/>
        </p:nvCxnSpPr>
        <p:spPr bwMode="auto">
          <a:xfrm flipH="1">
            <a:off x="2393061" y="5463511"/>
            <a:ext cx="924940" cy="5863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직사각형 38"/>
          <p:cNvSpPr/>
          <p:nvPr/>
        </p:nvSpPr>
        <p:spPr>
          <a:xfrm>
            <a:off x="2130634" y="5536475"/>
            <a:ext cx="639919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&lt; 70</a:t>
            </a:r>
            <a:endParaRPr lang="ko-KR" altLang="en-US" b="1" dirty="0"/>
          </a:p>
        </p:txBody>
      </p:sp>
      <p:cxnSp>
        <p:nvCxnSpPr>
          <p:cNvPr id="40" name="직선 화살표 연결선 39"/>
          <p:cNvCxnSpPr>
            <a:endCxn id="41" idx="0"/>
          </p:cNvCxnSpPr>
          <p:nvPr/>
        </p:nvCxnSpPr>
        <p:spPr bwMode="auto">
          <a:xfrm>
            <a:off x="3250956" y="5469232"/>
            <a:ext cx="1271244" cy="5805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3586096" y="6049822"/>
            <a:ext cx="1872208" cy="6235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실패</a:t>
            </a:r>
            <a:endParaRPr lang="ko-KR" altLang="en-US" b="1" dirty="0"/>
          </a:p>
        </p:txBody>
      </p:sp>
      <p:sp>
        <p:nvSpPr>
          <p:cNvPr id="42" name="직사각형 41"/>
          <p:cNvSpPr/>
          <p:nvPr/>
        </p:nvSpPr>
        <p:spPr>
          <a:xfrm>
            <a:off x="3826985" y="5482315"/>
            <a:ext cx="774571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&gt;= 70</a:t>
            </a:r>
            <a:endParaRPr lang="ko-KR" altLang="en-US" b="1" dirty="0"/>
          </a:p>
        </p:txBody>
      </p:sp>
      <p:sp>
        <p:nvSpPr>
          <p:cNvPr id="46" name="직사각형 45"/>
          <p:cNvSpPr/>
          <p:nvPr/>
        </p:nvSpPr>
        <p:spPr>
          <a:xfrm>
            <a:off x="5694391" y="4655005"/>
            <a:ext cx="543739" cy="523220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 smtClean="0"/>
              <a:t>…</a:t>
            </a:r>
            <a:endParaRPr lang="ko-KR" altLang="en-US" sz="2800" b="1" dirty="0"/>
          </a:p>
        </p:txBody>
      </p:sp>
      <p:cxnSp>
        <p:nvCxnSpPr>
          <p:cNvPr id="47" name="직선 화살표 연결선 46"/>
          <p:cNvCxnSpPr/>
          <p:nvPr/>
        </p:nvCxnSpPr>
        <p:spPr bwMode="auto">
          <a:xfrm flipH="1">
            <a:off x="3797948" y="4264607"/>
            <a:ext cx="572592" cy="3196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직선 화살표 연결선 47"/>
          <p:cNvCxnSpPr/>
          <p:nvPr/>
        </p:nvCxnSpPr>
        <p:spPr bwMode="auto">
          <a:xfrm>
            <a:off x="4346232" y="4270327"/>
            <a:ext cx="729824" cy="3008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직선 화살표 연결선 52"/>
          <p:cNvCxnSpPr/>
          <p:nvPr/>
        </p:nvCxnSpPr>
        <p:spPr bwMode="auto">
          <a:xfrm flipH="1">
            <a:off x="6258722" y="4279953"/>
            <a:ext cx="572592" cy="3196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직선 화살표 연결선 53"/>
          <p:cNvCxnSpPr/>
          <p:nvPr/>
        </p:nvCxnSpPr>
        <p:spPr bwMode="auto">
          <a:xfrm>
            <a:off x="6807006" y="4285673"/>
            <a:ext cx="729824" cy="3008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3453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 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나무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나무모델의</a:t>
            </a:r>
            <a:r>
              <a:rPr lang="ko-KR" altLang="en-US" dirty="0" smtClean="0"/>
              <a:t> 적용 예제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29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3419872" y="2276872"/>
            <a:ext cx="1872208" cy="623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엄마의 기분</a:t>
            </a:r>
            <a:endParaRPr lang="ko-KR" altLang="en-US" b="1" dirty="0"/>
          </a:p>
        </p:txBody>
      </p:sp>
      <p:cxnSp>
        <p:nvCxnSpPr>
          <p:cNvPr id="8" name="직선 화살표 연결선 7"/>
          <p:cNvCxnSpPr>
            <a:endCxn id="12" idx="0"/>
          </p:cNvCxnSpPr>
          <p:nvPr/>
        </p:nvCxnSpPr>
        <p:spPr bwMode="auto">
          <a:xfrm flipH="1">
            <a:off x="1979712" y="2898825"/>
            <a:ext cx="2376264" cy="750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043608" y="3649001"/>
            <a:ext cx="1872208" cy="623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주가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419872" y="3649001"/>
            <a:ext cx="1872208" cy="623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습도</a:t>
            </a:r>
            <a:endParaRPr lang="ko-KR" altLang="en-US" b="1" dirty="0"/>
          </a:p>
        </p:txBody>
      </p:sp>
      <p:cxnSp>
        <p:nvCxnSpPr>
          <p:cNvPr id="15" name="직선 화살표 연결선 14"/>
          <p:cNvCxnSpPr>
            <a:endCxn id="14" idx="0"/>
          </p:cNvCxnSpPr>
          <p:nvPr/>
        </p:nvCxnSpPr>
        <p:spPr bwMode="auto">
          <a:xfrm>
            <a:off x="4355976" y="2898825"/>
            <a:ext cx="0" cy="750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810680" y="3643281"/>
            <a:ext cx="1872208" cy="623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온도</a:t>
            </a:r>
            <a:endParaRPr lang="ko-KR" altLang="en-US" b="1" dirty="0"/>
          </a:p>
        </p:txBody>
      </p:sp>
      <p:cxnSp>
        <p:nvCxnSpPr>
          <p:cNvPr id="20" name="직선 화살표 연결선 19"/>
          <p:cNvCxnSpPr>
            <a:endCxn id="19" idx="0"/>
          </p:cNvCxnSpPr>
          <p:nvPr/>
        </p:nvCxnSpPr>
        <p:spPr bwMode="auto">
          <a:xfrm>
            <a:off x="4370520" y="2898825"/>
            <a:ext cx="2376264" cy="7444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직사각형 22"/>
          <p:cNvSpPr/>
          <p:nvPr/>
        </p:nvSpPr>
        <p:spPr>
          <a:xfrm>
            <a:off x="2708067" y="2991637"/>
            <a:ext cx="415498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상</a:t>
            </a:r>
            <a:endParaRPr lang="ko-KR" altLang="en-US" b="1" dirty="0"/>
          </a:p>
        </p:txBody>
      </p:sp>
      <p:sp>
        <p:nvSpPr>
          <p:cNvPr id="24" name="직사각형 23"/>
          <p:cNvSpPr/>
          <p:nvPr/>
        </p:nvSpPr>
        <p:spPr>
          <a:xfrm>
            <a:off x="3977885" y="3083738"/>
            <a:ext cx="415498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b="1" smtClean="0"/>
              <a:t>중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5316301" y="2950987"/>
            <a:ext cx="415498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하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2976" y="4853181"/>
            <a:ext cx="1872208" cy="6235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실패</a:t>
            </a:r>
            <a:endParaRPr lang="ko-KR" altLang="en-US" b="1" dirty="0"/>
          </a:p>
        </p:txBody>
      </p:sp>
      <p:cxnSp>
        <p:nvCxnSpPr>
          <p:cNvPr id="28" name="직선 화살표 연결선 27"/>
          <p:cNvCxnSpPr>
            <a:endCxn id="27" idx="0"/>
          </p:cNvCxnSpPr>
          <p:nvPr/>
        </p:nvCxnSpPr>
        <p:spPr bwMode="auto">
          <a:xfrm flipH="1">
            <a:off x="1079080" y="4266870"/>
            <a:ext cx="924940" cy="5863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직사각형 29"/>
          <p:cNvSpPr/>
          <p:nvPr/>
        </p:nvSpPr>
        <p:spPr>
          <a:xfrm>
            <a:off x="731150" y="4339833"/>
            <a:ext cx="896399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&lt; 1900</a:t>
            </a:r>
            <a:endParaRPr lang="ko-KR" altLang="en-US" b="1" dirty="0"/>
          </a:p>
        </p:txBody>
      </p:sp>
      <p:cxnSp>
        <p:nvCxnSpPr>
          <p:cNvPr id="31" name="직선 화살표 연결선 30"/>
          <p:cNvCxnSpPr>
            <a:stCxn id="12" idx="2"/>
            <a:endCxn id="34" idx="0"/>
          </p:cNvCxnSpPr>
          <p:nvPr/>
        </p:nvCxnSpPr>
        <p:spPr bwMode="auto">
          <a:xfrm>
            <a:off x="1979712" y="4272590"/>
            <a:ext cx="1271244" cy="5805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314852" y="4853180"/>
            <a:ext cx="1872208" cy="6235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습도</a:t>
            </a:r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2427501" y="4285673"/>
            <a:ext cx="1031052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&gt;= 1900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414220" y="6049823"/>
            <a:ext cx="1872208" cy="6235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성공</a:t>
            </a:r>
            <a:endParaRPr lang="ko-KR" altLang="en-US" b="1" dirty="0"/>
          </a:p>
        </p:txBody>
      </p:sp>
      <p:cxnSp>
        <p:nvCxnSpPr>
          <p:cNvPr id="38" name="직선 화살표 연결선 37"/>
          <p:cNvCxnSpPr/>
          <p:nvPr/>
        </p:nvCxnSpPr>
        <p:spPr bwMode="auto">
          <a:xfrm flipH="1">
            <a:off x="2393061" y="5463511"/>
            <a:ext cx="924940" cy="5863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직사각형 38"/>
          <p:cNvSpPr/>
          <p:nvPr/>
        </p:nvSpPr>
        <p:spPr>
          <a:xfrm>
            <a:off x="2130634" y="5536475"/>
            <a:ext cx="639919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&lt; 70</a:t>
            </a:r>
            <a:endParaRPr lang="ko-KR" altLang="en-US" b="1" dirty="0"/>
          </a:p>
        </p:txBody>
      </p:sp>
      <p:cxnSp>
        <p:nvCxnSpPr>
          <p:cNvPr id="40" name="직선 화살표 연결선 39"/>
          <p:cNvCxnSpPr>
            <a:endCxn id="41" idx="0"/>
          </p:cNvCxnSpPr>
          <p:nvPr/>
        </p:nvCxnSpPr>
        <p:spPr bwMode="auto">
          <a:xfrm>
            <a:off x="3250956" y="5469232"/>
            <a:ext cx="1271244" cy="5805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3586096" y="6049822"/>
            <a:ext cx="1872208" cy="6235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b="1" dirty="0" smtClean="0"/>
              <a:t>실패</a:t>
            </a:r>
            <a:endParaRPr lang="ko-KR" altLang="en-US" b="1" dirty="0"/>
          </a:p>
        </p:txBody>
      </p:sp>
      <p:sp>
        <p:nvSpPr>
          <p:cNvPr id="42" name="직사각형 41"/>
          <p:cNvSpPr/>
          <p:nvPr/>
        </p:nvSpPr>
        <p:spPr>
          <a:xfrm>
            <a:off x="3826985" y="5482315"/>
            <a:ext cx="774571" cy="369332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&gt;= 70</a:t>
            </a:r>
            <a:endParaRPr lang="ko-KR" altLang="en-US" b="1" dirty="0"/>
          </a:p>
        </p:txBody>
      </p:sp>
      <p:sp>
        <p:nvSpPr>
          <p:cNvPr id="46" name="직사각형 45"/>
          <p:cNvSpPr/>
          <p:nvPr/>
        </p:nvSpPr>
        <p:spPr>
          <a:xfrm>
            <a:off x="5694391" y="4655005"/>
            <a:ext cx="543739" cy="523220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 smtClean="0"/>
              <a:t>…</a:t>
            </a:r>
            <a:endParaRPr lang="ko-KR" altLang="en-US" sz="2800" b="1" dirty="0"/>
          </a:p>
        </p:txBody>
      </p:sp>
      <p:cxnSp>
        <p:nvCxnSpPr>
          <p:cNvPr id="47" name="직선 화살표 연결선 46"/>
          <p:cNvCxnSpPr/>
          <p:nvPr/>
        </p:nvCxnSpPr>
        <p:spPr bwMode="auto">
          <a:xfrm flipH="1">
            <a:off x="3797948" y="4264607"/>
            <a:ext cx="572592" cy="3196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직선 화살표 연결선 47"/>
          <p:cNvCxnSpPr/>
          <p:nvPr/>
        </p:nvCxnSpPr>
        <p:spPr bwMode="auto">
          <a:xfrm>
            <a:off x="4346232" y="4270327"/>
            <a:ext cx="729824" cy="3008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직선 화살표 연결선 52"/>
          <p:cNvCxnSpPr/>
          <p:nvPr/>
        </p:nvCxnSpPr>
        <p:spPr bwMode="auto">
          <a:xfrm flipH="1">
            <a:off x="6258722" y="4279953"/>
            <a:ext cx="572592" cy="3196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직선 화살표 연결선 53"/>
          <p:cNvCxnSpPr/>
          <p:nvPr/>
        </p:nvCxnSpPr>
        <p:spPr bwMode="auto">
          <a:xfrm>
            <a:off x="6807006" y="4285673"/>
            <a:ext cx="729824" cy="3008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604801"/>
              </p:ext>
            </p:extLst>
          </p:nvPr>
        </p:nvGraphicFramePr>
        <p:xfrm>
          <a:off x="331161" y="1467651"/>
          <a:ext cx="6840757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55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8032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입력변수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예측변수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출력변수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목표변수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성패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오른쪽 화살표 5"/>
          <p:cNvSpPr/>
          <p:nvPr/>
        </p:nvSpPr>
        <p:spPr bwMode="auto">
          <a:xfrm rot="9695032">
            <a:off x="2396333" y="3214049"/>
            <a:ext cx="1667416" cy="37608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오른쪽 화살표 34"/>
          <p:cNvSpPr/>
          <p:nvPr/>
        </p:nvSpPr>
        <p:spPr bwMode="auto">
          <a:xfrm rot="1658622">
            <a:off x="1601413" y="4481981"/>
            <a:ext cx="1667416" cy="37608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오른쪽 화살표 42"/>
          <p:cNvSpPr/>
          <p:nvPr/>
        </p:nvSpPr>
        <p:spPr bwMode="auto">
          <a:xfrm rot="9006733">
            <a:off x="2474729" y="5612547"/>
            <a:ext cx="1117583" cy="316019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폭발 1 8"/>
          <p:cNvSpPr/>
          <p:nvPr/>
        </p:nvSpPr>
        <p:spPr bwMode="auto">
          <a:xfrm>
            <a:off x="1744550" y="5926154"/>
            <a:ext cx="1381141" cy="895533"/>
          </a:xfrm>
          <a:prstGeom prst="irregularSeal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91554" y="614290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성공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 bwMode="auto">
          <a:xfrm>
            <a:off x="1907704" y="2475763"/>
            <a:ext cx="1512168" cy="2331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직선 화살표 연결선 43"/>
          <p:cNvCxnSpPr/>
          <p:nvPr/>
        </p:nvCxnSpPr>
        <p:spPr bwMode="auto">
          <a:xfrm flipH="1">
            <a:off x="1744550" y="2435685"/>
            <a:ext cx="998796" cy="120759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직선 화살표 연결선 44"/>
          <p:cNvCxnSpPr/>
          <p:nvPr/>
        </p:nvCxnSpPr>
        <p:spPr bwMode="auto">
          <a:xfrm flipH="1">
            <a:off x="3419872" y="2450408"/>
            <a:ext cx="1350037" cy="24027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928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4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과학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과학이란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데이터를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= </a:t>
            </a:r>
            <a:r>
              <a:rPr lang="ko-KR" altLang="en-US" dirty="0" smtClean="0"/>
              <a:t>빅데이터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멀티미디어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시스템로그</a:t>
            </a:r>
            <a:r>
              <a:rPr lang="en-US" altLang="ko-KR" dirty="0" smtClean="0"/>
              <a:t>, …. </a:t>
            </a:r>
            <a:r>
              <a:rPr lang="ko-KR" altLang="en-US" dirty="0" smtClean="0"/>
              <a:t>무제한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축적된 데이터를 기반으로 미래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미지의 사건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예측하는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의사 결정에 도움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분석의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기술</a:t>
            </a:r>
            <a:r>
              <a:rPr lang="en-US" altLang="ko-KR" dirty="0" smtClean="0"/>
              <a:t>(</a:t>
            </a:r>
            <a:r>
              <a:rPr lang="ko-KR" altLang="en-US" dirty="0" smtClean="0"/>
              <a:t>記述</a:t>
            </a:r>
            <a:r>
              <a:rPr lang="en-US" altLang="ko-KR" dirty="0" smtClean="0"/>
              <a:t>)</a:t>
            </a:r>
            <a:r>
              <a:rPr lang="ko-KR" altLang="en-US" dirty="0" smtClean="0"/>
              <a:t> 분석</a:t>
            </a:r>
            <a:r>
              <a:rPr lang="en-US" altLang="ko-KR" dirty="0" smtClean="0"/>
              <a:t>:</a:t>
            </a:r>
          </a:p>
          <a:p>
            <a:pPr marL="800100" lvl="2" indent="0">
              <a:buNone/>
            </a:pPr>
            <a:r>
              <a:rPr lang="ko-KR" altLang="en-US" dirty="0" smtClean="0"/>
              <a:t>데이터에 </a:t>
            </a:r>
            <a:r>
              <a:rPr lang="ko-KR" altLang="en-US" dirty="0"/>
              <a:t>대한 설명을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800100" lvl="2" indent="0">
              <a:buNone/>
            </a:pPr>
            <a:endParaRPr lang="en-US" altLang="ko-KR" dirty="0" smtClean="0"/>
          </a:p>
          <a:p>
            <a:pPr marL="685800" lvl="1"/>
            <a:r>
              <a:rPr lang="ko-KR" altLang="en-US" dirty="0" smtClean="0"/>
              <a:t>예측 분석</a:t>
            </a:r>
            <a:r>
              <a:rPr lang="en-US" altLang="ko-KR" dirty="0" smtClean="0"/>
              <a:t>:</a:t>
            </a:r>
          </a:p>
          <a:p>
            <a:pPr marL="800100" lvl="2" indent="0">
              <a:buNone/>
            </a:pPr>
            <a:r>
              <a:rPr lang="ko-KR" altLang="en-US" dirty="0" smtClean="0"/>
              <a:t>의사 결정</a:t>
            </a:r>
            <a:r>
              <a:rPr lang="en-US" altLang="ko-KR" dirty="0"/>
              <a:t> </a:t>
            </a:r>
            <a:r>
              <a:rPr lang="ko-KR" altLang="en-US" dirty="0" smtClean="0"/>
              <a:t>및 미래에 대한 예측을 위한 예측 모델 생성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60432" y="6309320"/>
            <a:ext cx="226368" cy="459781"/>
          </a:xfrm>
        </p:spPr>
        <p:txBody>
          <a:bodyPr/>
          <a:lstStyle/>
          <a:p>
            <a:fld id="{C8103B4D-CE31-4967-B653-0DB359703C62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399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 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나무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분포 기반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이해 하기 쉽다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규칙화가</a:t>
            </a:r>
            <a:r>
              <a:rPr lang="ko-KR" altLang="en-US" dirty="0"/>
              <a:t> 가능함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널리 사용되는 모델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88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베이지안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확률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기반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각 속성값의 </a:t>
            </a:r>
            <a:r>
              <a:rPr lang="ko-KR" altLang="en-US" sz="2400" dirty="0" err="1" smtClean="0"/>
              <a:t>비율를</a:t>
            </a:r>
            <a:r>
              <a:rPr lang="ko-KR" altLang="en-US" sz="2400" dirty="0" smtClean="0"/>
              <a:t> 바탕으로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사례가 각 부류에 속할 확률을 계산하고 </a:t>
            </a:r>
            <a:endParaRPr lang="en-US" altLang="ko-KR" sz="2400" dirty="0" smtClean="0"/>
          </a:p>
          <a:p>
            <a:pPr lvl="1"/>
            <a:r>
              <a:rPr lang="ko-KR" altLang="en-US" sz="2400" dirty="0" err="1" smtClean="0"/>
              <a:t>최고확률을</a:t>
            </a:r>
            <a:r>
              <a:rPr lang="ko-KR" altLang="en-US" sz="2400" dirty="0" smtClean="0"/>
              <a:t> 나타내는 부류로 예측</a:t>
            </a:r>
            <a:endParaRPr lang="en-US" altLang="ko-KR" sz="2400" dirty="0"/>
          </a:p>
          <a:p>
            <a:endParaRPr lang="en-US" altLang="ko-KR" dirty="0" smtClean="0"/>
          </a:p>
          <a:p>
            <a:r>
              <a:rPr lang="en-US" altLang="ko-KR" dirty="0" smtClean="0"/>
              <a:t>SVM,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신경망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경계 기반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하나의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사례를 위치 벡터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점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으로 간주 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데이터 공간에 부류를 가르는 경계를 계산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새로운 사례가 속하는 부류로 예측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6613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경계기반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 생성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위치 벡터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공간의 점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부류의 영역을 가르는 경계를 구한다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32</a:t>
            </a:fld>
            <a:endParaRPr lang="en-US" altLang="ko-KR"/>
          </a:p>
        </p:txBody>
      </p:sp>
      <p:sp>
        <p:nvSpPr>
          <p:cNvPr id="5" name="AutoShape 2" descr="ë¶ë¥ ë¶ì ê²½ê³ê¸°ë°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31640" y="3322613"/>
            <a:ext cx="6134579" cy="3384376"/>
            <a:chOff x="1483133" y="2132856"/>
            <a:chExt cx="6134579" cy="33843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b="15656"/>
            <a:stretch/>
          </p:blipFill>
          <p:spPr>
            <a:xfrm>
              <a:off x="1483133" y="2132856"/>
              <a:ext cx="6134579" cy="338437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039845" y="2436072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결정 경계</a:t>
              </a:r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523938" y="3589449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성공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부류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01798" y="4645469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실패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부류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66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경계기반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 적용 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예측할 사례가 어느 영역에 속하는 지 테스트한다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사례가 속한 영역으로 예측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33</a:t>
            </a:fld>
            <a:endParaRPr lang="en-US" altLang="ko-KR"/>
          </a:p>
        </p:txBody>
      </p:sp>
      <p:sp>
        <p:nvSpPr>
          <p:cNvPr id="5" name="AutoShape 2" descr="ë¶ë¥ ë¶ì ê²½ê³ê¸°ë°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504710" y="3029819"/>
            <a:ext cx="6134579" cy="3384376"/>
            <a:chOff x="-3852936" y="3304041"/>
            <a:chExt cx="6134579" cy="3384376"/>
          </a:xfrm>
        </p:grpSpPr>
        <p:grpSp>
          <p:nvGrpSpPr>
            <p:cNvPr id="12" name="그룹 11"/>
            <p:cNvGrpSpPr/>
            <p:nvPr/>
          </p:nvGrpSpPr>
          <p:grpSpPr>
            <a:xfrm>
              <a:off x="-3852936" y="3304041"/>
              <a:ext cx="6134579" cy="3384376"/>
              <a:chOff x="1483133" y="2132856"/>
              <a:chExt cx="6134579" cy="3384376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2"/>
              <a:srcRect b="15656"/>
              <a:stretch/>
            </p:blipFill>
            <p:spPr>
              <a:xfrm>
                <a:off x="1483133" y="2132856"/>
                <a:ext cx="6134579" cy="3384376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039845" y="2436072"/>
                <a:ext cx="11721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smtClean="0"/>
                  <a:t>결정 경계</a:t>
                </a:r>
                <a:endParaRPr lang="ko-KR" altLang="en-US" dirty="0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-3700498" y="3603935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ym typeface="Wingdings" panose="05000000000000000000" pitchFamily="2" charset="2"/>
                </a:rPr>
                <a:t>성공</a:t>
              </a:r>
              <a:r>
                <a:rPr lang="en-US" altLang="ko-KR" dirty="0" smtClean="0">
                  <a:sym typeface="Wingdings" panose="05000000000000000000" pitchFamily="2" charset="2"/>
                </a:rPr>
                <a:t> </a:t>
              </a:r>
              <a:r>
                <a:rPr lang="ko-KR" altLang="en-US" dirty="0" smtClean="0">
                  <a:sym typeface="Wingdings" panose="05000000000000000000" pitchFamily="2" charset="2"/>
                </a:rPr>
                <a:t>부류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2522638" y="4659955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>
                  <a:sym typeface="Wingdings" panose="05000000000000000000" pitchFamily="2" charset="2"/>
                </a:rPr>
                <a:t>실패</a:t>
              </a:r>
              <a:r>
                <a:rPr lang="en-US" altLang="ko-KR" dirty="0" smtClean="0">
                  <a:sym typeface="Wingdings" panose="05000000000000000000" pitchFamily="2" charset="2"/>
                </a:rPr>
                <a:t> </a:t>
              </a:r>
              <a:r>
                <a:rPr lang="ko-KR" altLang="en-US" dirty="0" smtClean="0">
                  <a:sym typeface="Wingdings" panose="05000000000000000000" pitchFamily="2" charset="2"/>
                </a:rPr>
                <a:t>부류</a:t>
              </a:r>
              <a:endParaRPr lang="ko-KR" altLang="en-US" dirty="0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-3138634" y="4748041"/>
              <a:ext cx="1450164" cy="617520"/>
              <a:chOff x="2791131" y="4260237"/>
              <a:chExt cx="1450164" cy="61752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791131" y="4260237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 smtClean="0"/>
                  <a:t>x</a:t>
                </a:r>
                <a:endParaRPr lang="ko-KR" altLang="en-US" b="1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838347" y="4508425"/>
                <a:ext cx="1402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sym typeface="Wingdings" panose="05000000000000000000" pitchFamily="2" charset="2"/>
                  </a:rPr>
                  <a:t>예측할 사례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02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은행의 대출업무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부도 가능성 고객 분류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상품 영업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가망 고객 분류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질병 진단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질병 분류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 …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132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내용 개체 틀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>
                <a:latin typeface="+mn-ea"/>
              </a:rPr>
              <a:t>선형 회귀분석</a:t>
            </a:r>
            <a:endParaRPr lang="en-US" altLang="ko-KR" sz="2400" dirty="0" smtClean="0">
              <a:latin typeface="+mn-ea"/>
            </a:endParaRPr>
          </a:p>
          <a:p>
            <a:pPr lvl="1">
              <a:defRPr/>
            </a:pPr>
            <a:r>
              <a:rPr lang="ko-KR" altLang="en-US" sz="2000" dirty="0" smtClean="0">
                <a:latin typeface="+mn-ea"/>
              </a:rPr>
              <a:t>목표 변수와 예측변수 간의 관계를 선형 </a:t>
            </a:r>
            <a:r>
              <a:rPr lang="ko-KR" altLang="en-US" sz="2000" dirty="0" err="1" smtClean="0">
                <a:latin typeface="+mn-ea"/>
              </a:rPr>
              <a:t>회귀식으로</a:t>
            </a:r>
            <a:r>
              <a:rPr lang="ko-KR" altLang="en-US" sz="2000" dirty="0" smtClean="0">
                <a:latin typeface="+mn-ea"/>
              </a:rPr>
              <a:t> 도출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87"/>
          </a:xfrm>
        </p:spPr>
        <p:txBody>
          <a:bodyPr/>
          <a:lstStyle/>
          <a:p>
            <a:pPr>
              <a:defRPr/>
            </a:pPr>
            <a:r>
              <a:rPr lang="ko-KR" altLang="en-US" sz="3600" dirty="0" smtClean="0">
                <a:latin typeface="+mn-ea"/>
              </a:rPr>
              <a:t>회귀분석</a:t>
            </a:r>
            <a:endParaRPr lang="ko-KR" altLang="en-US" sz="3600" dirty="0">
              <a:latin typeface="+mn-ea"/>
              <a:ea typeface="+mn-ea"/>
            </a:endParaRPr>
          </a:p>
        </p:txBody>
      </p:sp>
      <p:pic>
        <p:nvPicPr>
          <p:cNvPr id="11268" name="Picture 2" descr="http://upload.wikimedia.org/wikipedia/en/1/13/Linear_regres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424" y="2204864"/>
            <a:ext cx="5259288" cy="438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직사각형 4"/>
          <p:cNvSpPr>
            <a:spLocks noChangeArrowheads="1"/>
          </p:cNvSpPr>
          <p:nvPr/>
        </p:nvSpPr>
        <p:spPr bwMode="auto">
          <a:xfrm>
            <a:off x="3969616" y="6126826"/>
            <a:ext cx="13324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ko-KR" altLang="en-US" dirty="0">
                <a:latin typeface="+mn-ea"/>
              </a:rPr>
              <a:t>예측 </a:t>
            </a:r>
            <a:r>
              <a:rPr lang="ko-KR" altLang="en-US" dirty="0" smtClean="0">
                <a:latin typeface="+mn-ea"/>
              </a:rPr>
              <a:t>변수</a:t>
            </a:r>
            <a:r>
              <a:rPr lang="ko-K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dirty="0">
              <a:latin typeface="+mn-ea"/>
            </a:endParaRPr>
          </a:p>
        </p:txBody>
      </p:sp>
      <p:sp>
        <p:nvSpPr>
          <p:cNvPr id="10246" name="직사각형 5"/>
          <p:cNvSpPr>
            <a:spLocks noChangeArrowheads="1"/>
          </p:cNvSpPr>
          <p:nvPr/>
        </p:nvSpPr>
        <p:spPr bwMode="auto">
          <a:xfrm>
            <a:off x="902596" y="400235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ko-KR" altLang="en-US" dirty="0" smtClean="0">
                <a:latin typeface="+mn-ea"/>
              </a:rPr>
              <a:t>목표 변수 </a:t>
            </a:r>
            <a:r>
              <a:rPr lang="en-US" altLang="ko-K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ko-KR" altLang="en-US" dirty="0">
              <a:latin typeface="+mn-ea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180710"/>
              </p:ext>
            </p:extLst>
          </p:nvPr>
        </p:nvGraphicFramePr>
        <p:xfrm>
          <a:off x="3275856" y="1890539"/>
          <a:ext cx="22669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7" name="Equation" r:id="rId5" imgW="1041120" imgH="228600" progId="Equation.DSMT4">
                  <p:embed/>
                </p:oleObj>
              </mc:Choice>
              <mc:Fallback>
                <p:oleObj name="Equation" r:id="rId5" imgW="1041120" imgH="228600" progId="Equation.DSMT4">
                  <p:embed/>
                  <p:pic>
                    <p:nvPicPr>
                      <p:cNvPr id="10244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1890539"/>
                        <a:ext cx="22669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41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>
              <a:defRPr/>
            </a:pPr>
            <a:r>
              <a:rPr lang="ko-KR" altLang="en-US" sz="3600" dirty="0" smtClean="0">
                <a:latin typeface="+mn-ea"/>
                <a:ea typeface="+mn-ea"/>
              </a:rPr>
              <a:t>다중 선형 회귀 분석</a:t>
            </a:r>
            <a:endParaRPr lang="ko-KR" altLang="en-US" sz="3600" dirty="0" smtClean="0">
              <a:solidFill>
                <a:srgbClr val="000066"/>
              </a:solidFill>
              <a:latin typeface="+mn-ea"/>
              <a:ea typeface="+mn-ea"/>
            </a:endParaRPr>
          </a:p>
        </p:txBody>
      </p:sp>
      <p:sp>
        <p:nvSpPr>
          <p:cNvPr id="10247" name="슬라이드 번호 개체 틀 6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161338" y="6508750"/>
            <a:ext cx="982662" cy="2619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B482A9-AA24-45CD-B764-58C7FDE8A18E}" type="slidenum">
              <a:rPr kumimoji="0" lang="en-US" altLang="ko-KR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ko-KR" sz="11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sz="2400" dirty="0" err="1" smtClean="0">
                <a:latin typeface="+mn-ea"/>
              </a:rPr>
              <a:t>예측변수가</a:t>
            </a:r>
            <a:r>
              <a:rPr lang="ko-KR" altLang="en-US" sz="2400" dirty="0" smtClean="0">
                <a:latin typeface="+mn-ea"/>
              </a:rPr>
              <a:t> 여러 개 인 경우 </a:t>
            </a:r>
            <a:endParaRPr lang="en-US" altLang="ko-KR" sz="2400" dirty="0" smtClean="0">
              <a:latin typeface="+mn-ea"/>
            </a:endParaRPr>
          </a:p>
          <a:p>
            <a:pPr lvl="1">
              <a:lnSpc>
                <a:spcPct val="110000"/>
              </a:lnSpc>
              <a:defRPr/>
            </a:pPr>
            <a:r>
              <a:rPr lang="ko-KR" altLang="en-US" sz="2400" dirty="0" smtClean="0">
                <a:latin typeface="+mn-ea"/>
              </a:rPr>
              <a:t>예측변수에 대한 </a:t>
            </a:r>
            <a:r>
              <a:rPr lang="en-US" altLang="ko-KR" sz="2400" dirty="0" smtClean="0">
                <a:latin typeface="+mn-ea"/>
              </a:rPr>
              <a:t>1</a:t>
            </a:r>
            <a:r>
              <a:rPr lang="ko-KR" altLang="en-US" sz="2400" dirty="0" err="1" smtClean="0">
                <a:latin typeface="+mn-ea"/>
              </a:rPr>
              <a:t>차식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ko-KR" altLang="en-US" sz="2400" dirty="0" smtClean="0">
                <a:latin typeface="+mn-ea"/>
              </a:rPr>
              <a:t>선형식</a:t>
            </a:r>
            <a:r>
              <a:rPr lang="en-US" altLang="ko-KR" sz="2400" dirty="0" smtClean="0">
                <a:latin typeface="+mn-ea"/>
              </a:rPr>
              <a:t>)</a:t>
            </a:r>
            <a:r>
              <a:rPr lang="ko-KR" altLang="en-US" sz="2400" dirty="0" smtClean="0">
                <a:latin typeface="+mn-ea"/>
              </a:rPr>
              <a:t>으로 목표 변수를 예측  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10000"/>
              </a:lnSpc>
              <a:defRPr/>
            </a:pPr>
            <a:endParaRPr lang="en-US" altLang="ko-KR" sz="2400" dirty="0" smtClean="0">
              <a:latin typeface="+mn-ea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2400" dirty="0" smtClean="0">
                <a:latin typeface="+mn-ea"/>
              </a:rPr>
              <a:t>선형 </a:t>
            </a:r>
            <a:r>
              <a:rPr lang="ko-KR" altLang="en-US" sz="2400" dirty="0">
                <a:latin typeface="+mn-ea"/>
              </a:rPr>
              <a:t>회귀분석의 </a:t>
            </a:r>
            <a:r>
              <a:rPr lang="en-US" altLang="ko-KR" sz="2400" dirty="0">
                <a:latin typeface="+mn-ea"/>
              </a:rPr>
              <a:t>2</a:t>
            </a:r>
            <a:r>
              <a:rPr lang="ko-KR" altLang="en-US" sz="2400" dirty="0">
                <a:latin typeface="+mn-ea"/>
              </a:rPr>
              <a:t>가지 주된 목적은 </a:t>
            </a:r>
            <a:endParaRPr lang="en-US" altLang="ko-KR" sz="2400" dirty="0">
              <a:latin typeface="+mn-ea"/>
            </a:endParaRPr>
          </a:p>
          <a:p>
            <a:pPr lvl="1">
              <a:lnSpc>
                <a:spcPct val="110000"/>
              </a:lnSpc>
              <a:defRPr/>
            </a:pPr>
            <a:r>
              <a:rPr lang="ko-KR" altLang="en-US" sz="2400" dirty="0" smtClean="0">
                <a:latin typeface="+mn-ea"/>
              </a:rPr>
              <a:t>예측</a:t>
            </a:r>
            <a:r>
              <a:rPr lang="en-US" altLang="ko-KR" sz="2400" dirty="0" smtClean="0">
                <a:latin typeface="+mn-ea"/>
              </a:rPr>
              <a:t>: </a:t>
            </a:r>
          </a:p>
          <a:p>
            <a:pPr lvl="2">
              <a:lnSpc>
                <a:spcPct val="110000"/>
              </a:lnSpc>
              <a:defRPr/>
            </a:pPr>
            <a:r>
              <a:rPr lang="ko-KR" altLang="en-US" dirty="0" smtClean="0">
                <a:latin typeface="+mn-ea"/>
              </a:rPr>
              <a:t>목표 변수의 예측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10000"/>
              </a:lnSpc>
              <a:defRPr/>
            </a:pPr>
            <a:r>
              <a:rPr lang="ko-KR" altLang="en-US" sz="2400" dirty="0" smtClean="0">
                <a:latin typeface="+mn-ea"/>
              </a:rPr>
              <a:t>설명</a:t>
            </a:r>
            <a:r>
              <a:rPr lang="en-US" altLang="ko-KR" sz="2400" dirty="0" smtClean="0">
                <a:latin typeface="+mn-ea"/>
              </a:rPr>
              <a:t>: </a:t>
            </a:r>
          </a:p>
          <a:p>
            <a:pPr lvl="2">
              <a:lnSpc>
                <a:spcPct val="110000"/>
              </a:lnSpc>
              <a:defRPr/>
            </a:pPr>
            <a:r>
              <a:rPr lang="ko-KR" altLang="en-US" dirty="0" smtClean="0">
                <a:latin typeface="+mn-ea"/>
              </a:rPr>
              <a:t>요인 분석</a:t>
            </a:r>
            <a:endParaRPr lang="en-US" altLang="ko-KR" dirty="0" smtClean="0">
              <a:latin typeface="+mn-ea"/>
            </a:endParaRPr>
          </a:p>
          <a:p>
            <a:pPr lvl="2">
              <a:lnSpc>
                <a:spcPct val="110000"/>
              </a:lnSpc>
              <a:defRPr/>
            </a:pPr>
            <a:r>
              <a:rPr lang="ko-KR" altLang="en-US" dirty="0" smtClean="0">
                <a:latin typeface="+mn-ea"/>
              </a:rPr>
              <a:t>목표 변수에 영향이 큰 예측 변수를 찾아냄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10000"/>
              </a:lnSpc>
              <a:defRPr/>
            </a:pPr>
            <a:endParaRPr lang="ko-KR" altLang="en-US" sz="2400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5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회귀분석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용돈 액수의 예측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목표 변수가 용돈의 액수 </a:t>
            </a:r>
            <a:endParaRPr lang="en-US" altLang="ko-KR" dirty="0" smtClean="0"/>
          </a:p>
          <a:p>
            <a:r>
              <a:rPr lang="ko-KR" altLang="en-US" dirty="0" smtClean="0"/>
              <a:t>예측 변수는 다른 변수들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58930"/>
              </p:ext>
            </p:extLst>
          </p:nvPr>
        </p:nvGraphicFramePr>
        <p:xfrm>
          <a:off x="611560" y="2247363"/>
          <a:ext cx="5260267" cy="3869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4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7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사례번호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용돈액수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2041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1990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17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8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군집화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유사한 사례들 끼리 </a:t>
            </a:r>
            <a:r>
              <a:rPr lang="ko-KR" altLang="en-US" sz="2400" dirty="0" err="1" smtClean="0"/>
              <a:t>그루핑</a:t>
            </a:r>
            <a:r>
              <a:rPr lang="en-US" altLang="ko-KR" sz="2400" dirty="0" smtClean="0"/>
              <a:t>(grouping)</a:t>
            </a:r>
          </a:p>
          <a:p>
            <a:pPr lvl="1"/>
            <a:r>
              <a:rPr lang="ko-KR" altLang="en-US" sz="2400" dirty="0" smtClean="0"/>
              <a:t>유사한 사례들은 동일 군집</a:t>
            </a:r>
            <a:r>
              <a:rPr lang="en-US" altLang="ko-KR" sz="2400" dirty="0" smtClean="0"/>
              <a:t>, </a:t>
            </a:r>
            <a:br>
              <a:rPr lang="en-US" altLang="ko-KR" sz="2400" dirty="0" smtClean="0"/>
            </a:br>
            <a:r>
              <a:rPr lang="ko-KR" altLang="en-US" sz="2400" dirty="0" smtClean="0"/>
              <a:t>다른 사례는 서로 다른 군집에 속하도록 함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400" dirty="0" err="1" smtClean="0"/>
              <a:t>목표변수가</a:t>
            </a:r>
            <a:r>
              <a:rPr lang="ko-KR" altLang="en-US" sz="2400" dirty="0" smtClean="0"/>
              <a:t> 따로 없음</a:t>
            </a:r>
            <a:r>
              <a:rPr lang="en-US" altLang="ko-KR" sz="2400" dirty="0" smtClean="0"/>
              <a:t>.</a:t>
            </a:r>
          </a:p>
          <a:p>
            <a:pPr lvl="1"/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1814" y="2851811"/>
          <a:ext cx="5260267" cy="3869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4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7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사례번호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용돈액수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2041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1990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17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5" descr="http://upload.wikimedia.org/wikipedia/commons/d/db/PerceptualMap2.png"/>
          <p:cNvPicPr>
            <a:picLocks noChangeAspect="1" noChangeArrowheads="1"/>
          </p:cNvPicPr>
          <p:nvPr/>
        </p:nvPicPr>
        <p:blipFill rotWithShape="1">
          <a:blip r:embed="rId3" cstate="print"/>
          <a:srcRect l="11825" t="6512" r="17225" b="5712"/>
          <a:stretch/>
        </p:blipFill>
        <p:spPr bwMode="auto">
          <a:xfrm>
            <a:off x="5693296" y="3140968"/>
            <a:ext cx="3271192" cy="2907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66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군집화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군집화의 목적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데이터의 특징 파악 </a:t>
            </a:r>
            <a:r>
              <a:rPr lang="en-US" altLang="ko-KR" sz="2000" dirty="0" smtClean="0">
                <a:sym typeface="Wingdings" panose="05000000000000000000" pitchFamily="2" charset="2"/>
              </a:rPr>
              <a:t>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기술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記述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적 분석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r>
              <a:rPr lang="ko-KR" altLang="en-US" sz="2400" dirty="0" smtClean="0"/>
              <a:t>예시</a:t>
            </a:r>
            <a:endParaRPr lang="en-US" altLang="ko-KR" sz="2400" dirty="0"/>
          </a:p>
          <a:p>
            <a:pPr lvl="1"/>
            <a:r>
              <a:rPr lang="ko-KR" altLang="en-US" sz="2000" dirty="0" smtClean="0"/>
              <a:t>군집</a:t>
            </a:r>
            <a:r>
              <a:rPr lang="en-US" altLang="ko-KR" sz="2000" dirty="0" smtClean="0"/>
              <a:t> A: </a:t>
            </a:r>
            <a:r>
              <a:rPr lang="ko-KR" altLang="en-US" sz="2000" dirty="0" smtClean="0"/>
              <a:t>날씨가 덥고 엄마의 기분이 </a:t>
            </a:r>
            <a:r>
              <a:rPr lang="ko-KR" altLang="en-US" sz="2000" dirty="0" err="1" smtClean="0"/>
              <a:t>안좋다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군집 </a:t>
            </a:r>
            <a:r>
              <a:rPr lang="en-US" altLang="ko-KR" sz="2000" dirty="0" smtClean="0"/>
              <a:t>B: </a:t>
            </a:r>
            <a:r>
              <a:rPr lang="ko-KR" altLang="en-US" sz="2000" dirty="0" smtClean="0"/>
              <a:t>날씨가 시원하고 주가가 높은 수준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군집 </a:t>
            </a:r>
            <a:r>
              <a:rPr lang="en-US" altLang="ko-KR" sz="2000" dirty="0" smtClean="0"/>
              <a:t>C: </a:t>
            </a:r>
            <a:r>
              <a:rPr lang="ko-KR" altLang="en-US" sz="2000" dirty="0" smtClean="0"/>
              <a:t>엄마의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기분이 좋고 용돈 액수 큼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pic>
        <p:nvPicPr>
          <p:cNvPr id="7" name="Picture 5" descr="http://upload.wikimedia.org/wikipedia/commons/d/db/PerceptualMap2.png"/>
          <p:cNvPicPr>
            <a:picLocks noChangeAspect="1" noChangeArrowheads="1"/>
          </p:cNvPicPr>
          <p:nvPr/>
        </p:nvPicPr>
        <p:blipFill rotWithShape="1">
          <a:blip r:embed="rId2" cstate="print"/>
          <a:srcRect l="11825" t="6512" r="17225" b="5712"/>
          <a:stretch/>
        </p:blipFill>
        <p:spPr bwMode="auto">
          <a:xfrm>
            <a:off x="2843808" y="3813749"/>
            <a:ext cx="3271192" cy="2907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11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용돈 예측 모델</a:t>
            </a:r>
            <a:r>
              <a:rPr lang="en-US" altLang="ko-KR" dirty="0"/>
              <a:t>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엄마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용돈 줘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엄마가 용돈을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준다</a:t>
            </a:r>
            <a:r>
              <a:rPr lang="en-US" altLang="ko-KR" dirty="0" smtClean="0"/>
              <a:t>. 	    	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성공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안준다</a:t>
            </a:r>
            <a:r>
              <a:rPr lang="en-US" altLang="ko-KR" dirty="0" smtClean="0"/>
              <a:t>.   	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실패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5712" y="6525344"/>
            <a:ext cx="261088" cy="243756"/>
          </a:xfrm>
        </p:spPr>
        <p:txBody>
          <a:bodyPr/>
          <a:lstStyle/>
          <a:p>
            <a:fld id="{C8103B4D-CE31-4967-B653-0DB359703C62}" type="slidenum">
              <a:rPr lang="en-US" altLang="ko-KR" smtClean="0"/>
              <a:pPr/>
              <a:t>4</a:t>
            </a:fld>
            <a:endParaRPr lang="en-US" altLang="ko-KR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043330" y="2780928"/>
            <a:ext cx="7382382" cy="3531758"/>
            <a:chOff x="1071874" y="2452207"/>
            <a:chExt cx="7382382" cy="353175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1874" y="3621933"/>
              <a:ext cx="2195841" cy="1806606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 bwMode="auto">
            <a:xfrm rot="19593360">
              <a:off x="3970780" y="3353733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75703" y="3592567"/>
              <a:ext cx="791364" cy="14465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rgbClr val="C00000"/>
                  </a:solidFill>
                </a:rPr>
                <a:t>?</a:t>
              </a:r>
              <a:endParaRPr lang="ko-KR" altLang="en-US" sz="8800" b="1" dirty="0">
                <a:solidFill>
                  <a:srgbClr val="C00000"/>
                </a:solidFill>
              </a:endParaRPr>
            </a:p>
          </p:txBody>
        </p:sp>
        <p:pic>
          <p:nvPicPr>
            <p:cNvPr id="1026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632" y="2452207"/>
              <a:ext cx="3061624" cy="145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오른쪽 화살표 12"/>
            <p:cNvSpPr/>
            <p:nvPr/>
          </p:nvSpPr>
          <p:spPr bwMode="auto">
            <a:xfrm rot="1672645">
              <a:off x="4038419" y="4538705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곱셈 기호 10"/>
            <p:cNvSpPr/>
            <p:nvPr/>
          </p:nvSpPr>
          <p:spPr>
            <a:xfrm>
              <a:off x="6155449" y="4759829"/>
              <a:ext cx="1440160" cy="1224136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062155" y="3018874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C00000"/>
                </a:solidFill>
                <a:sym typeface="Wingdings" panose="05000000000000000000" pitchFamily="2" charset="2"/>
              </a:rPr>
              <a:t>성공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1473" y="5215511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실패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5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군집화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군집화의 목적</a:t>
            </a:r>
            <a:endParaRPr lang="en-US" altLang="ko-KR" sz="2400" dirty="0" smtClean="0"/>
          </a:p>
          <a:p>
            <a:pPr lvl="1"/>
            <a:r>
              <a:rPr lang="ko-KR" altLang="en-US" sz="2000" dirty="0" smtClean="0">
                <a:sym typeface="Wingdings" panose="05000000000000000000" pitchFamily="2" charset="2"/>
              </a:rPr>
              <a:t>각 군집의 특성에 대하여 설명하고자 함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ym typeface="Wingdings" panose="05000000000000000000" pitchFamily="2" charset="2"/>
              </a:rPr>
              <a:t/>
            </a:r>
            <a:br>
              <a:rPr lang="en-US" altLang="ko-KR" sz="2000" dirty="0" smtClean="0">
                <a:sym typeface="Wingdings" panose="05000000000000000000" pitchFamily="2" charset="2"/>
              </a:rPr>
            </a:b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ym typeface="Wingdings" panose="05000000000000000000" pitchFamily="2" charset="2"/>
              </a:rPr>
              <a:t>사례의 속성들을 </a:t>
            </a:r>
            <a:r>
              <a:rPr lang="ko-KR" altLang="en-US" sz="2000" dirty="0" err="1" smtClean="0">
                <a:sym typeface="Wingdings" panose="05000000000000000000" pitchFamily="2" charset="2"/>
              </a:rPr>
              <a:t>군집명으로</a:t>
            </a:r>
            <a:r>
              <a:rPr lang="ko-KR" altLang="en-US" sz="2000" dirty="0" smtClean="0">
                <a:sym typeface="Wingdings" panose="05000000000000000000" pitchFamily="2" charset="2"/>
              </a:rPr>
              <a:t> 대체할 수 있음</a:t>
            </a:r>
            <a:r>
              <a:rPr lang="en-US" altLang="ko-KR" sz="2000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ko-KR" altLang="en-US" sz="2000" dirty="0" smtClean="0">
                <a:sym typeface="Wingdings" panose="05000000000000000000" pitchFamily="2" charset="2"/>
              </a:rPr>
              <a:t>데이터 요약 </a:t>
            </a:r>
            <a:endParaRPr lang="ko-KR" altLang="en-US" sz="2000" dirty="0"/>
          </a:p>
          <a:p>
            <a:pPr lvl="1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21538"/>
              </p:ext>
            </p:extLst>
          </p:nvPr>
        </p:nvGraphicFramePr>
        <p:xfrm>
          <a:off x="46207" y="2780929"/>
          <a:ext cx="5832650" cy="394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3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89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용돈액수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군집명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2041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1990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50,000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1,000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511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 bwMode="auto">
          <a:xfrm>
            <a:off x="4823972" y="2780929"/>
            <a:ext cx="1054885" cy="3940546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58237" y="2780929"/>
            <a:ext cx="4165735" cy="3940546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" name="Picture 5" descr="http://upload.wikimedia.org/wikipedia/commons/d/db/PerceptualMap2.png"/>
          <p:cNvPicPr>
            <a:picLocks noChangeAspect="1" noChangeArrowheads="1"/>
          </p:cNvPicPr>
          <p:nvPr/>
        </p:nvPicPr>
        <p:blipFill rotWithShape="1">
          <a:blip r:embed="rId3" cstate="print"/>
          <a:srcRect l="11825" t="6512" r="17225" b="5712"/>
          <a:stretch/>
        </p:blipFill>
        <p:spPr bwMode="auto">
          <a:xfrm>
            <a:off x="6013074" y="3284984"/>
            <a:ext cx="3109174" cy="2763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056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46207" y="2780929"/>
          <a:ext cx="5832650" cy="394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3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69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89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용돈액수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군집라벨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상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2000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23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20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10,000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A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2041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상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1990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27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34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50,000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C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6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상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3000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34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70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1,000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B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511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군집화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군집화의 목적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데이터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축소 </a:t>
            </a:r>
            <a:r>
              <a:rPr lang="en-US" altLang="ko-KR" sz="2000" dirty="0" smtClean="0">
                <a:sym typeface="Wingdings" panose="05000000000000000000" pitchFamily="2" charset="2"/>
              </a:rPr>
              <a:t></a:t>
            </a:r>
          </a:p>
          <a:p>
            <a:pPr lvl="2"/>
            <a:r>
              <a:rPr lang="ko-KR" altLang="en-US" sz="2000" dirty="0" smtClean="0">
                <a:sym typeface="Wingdings" panose="05000000000000000000" pitchFamily="2" charset="2"/>
              </a:rPr>
              <a:t>군집의</a:t>
            </a:r>
            <a:r>
              <a:rPr lang="en-US" altLang="ko-KR" sz="2000" dirty="0" smtClean="0">
                <a:sym typeface="Wingdings" panose="05000000000000000000" pitchFamily="2" charset="2"/>
              </a:rPr>
              <a:t> </a:t>
            </a:r>
            <a:r>
              <a:rPr lang="ko-KR" altLang="en-US" sz="2000" b="1" dirty="0" smtClean="0">
                <a:sym typeface="Wingdings" panose="05000000000000000000" pitchFamily="2" charset="2"/>
              </a:rPr>
              <a:t>대표 </a:t>
            </a:r>
            <a:r>
              <a:rPr lang="ko-KR" altLang="en-US" sz="2000" dirty="0" smtClean="0">
                <a:sym typeface="Wingdings" panose="05000000000000000000" pitchFamily="2" charset="2"/>
              </a:rPr>
              <a:t>데이터 포인트들로써 전체 데이터를 나타냄</a:t>
            </a:r>
            <a:r>
              <a:rPr lang="en-US" altLang="ko-KR" sz="2000" dirty="0" smtClean="0">
                <a:sym typeface="Wingdings" panose="05000000000000000000" pitchFamily="2" charset="2"/>
              </a:rPr>
              <a:t>. 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pic>
        <p:nvPicPr>
          <p:cNvPr id="6" name="Picture 5" descr="http://upload.wikimedia.org/wikipedia/commons/d/db/PerceptualMap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6815" y="3876161"/>
            <a:ext cx="3131533" cy="2250002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/>
        </p:nvCxnSpPr>
        <p:spPr bwMode="auto">
          <a:xfrm>
            <a:off x="46207" y="4149080"/>
            <a:ext cx="574992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 18"/>
          <p:cNvCxnSpPr/>
          <p:nvPr/>
        </p:nvCxnSpPr>
        <p:spPr bwMode="auto">
          <a:xfrm>
            <a:off x="46207" y="4581128"/>
            <a:ext cx="58326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>
            <a:off x="0" y="5589240"/>
            <a:ext cx="5796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화살표 연결선 21"/>
          <p:cNvCxnSpPr/>
          <p:nvPr/>
        </p:nvCxnSpPr>
        <p:spPr bwMode="auto">
          <a:xfrm flipH="1" flipV="1">
            <a:off x="5901960" y="3757099"/>
            <a:ext cx="758272" cy="11840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직선 화살표 연결선 28"/>
          <p:cNvCxnSpPr/>
          <p:nvPr/>
        </p:nvCxnSpPr>
        <p:spPr bwMode="auto">
          <a:xfrm flipH="1">
            <a:off x="5878857" y="4149080"/>
            <a:ext cx="1108165" cy="1977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 flipH="1" flipV="1">
            <a:off x="5552068" y="5001163"/>
            <a:ext cx="1756236" cy="156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108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군집화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 세분화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서로 다른 </a:t>
            </a:r>
            <a:r>
              <a:rPr lang="ko-KR" altLang="en-US" dirty="0" err="1" smtClean="0"/>
              <a:t>고객군에</a:t>
            </a:r>
            <a:r>
              <a:rPr lang="ko-KR" altLang="en-US" dirty="0" smtClean="0"/>
              <a:t> 대하여 맞춤형 마케팅 방법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질병에 대한 공간 군집분석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질병의 분포 및 확산 경로 파악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774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연관성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사물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사건들 간의 연관성을 분석</a:t>
            </a:r>
            <a:endParaRPr lang="en-US" altLang="ko-KR" sz="2800" dirty="0" smtClean="0"/>
          </a:p>
          <a:p>
            <a:pPr lvl="1"/>
            <a:r>
              <a:rPr lang="ko-KR" altLang="en-US" sz="2000" dirty="0" smtClean="0"/>
              <a:t>트랜스액션 데이터에서 아이템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항목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들간의 연관성 분석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트랜스액션은 </a:t>
            </a:r>
            <a:r>
              <a:rPr lang="ko-KR" altLang="en-US" sz="2000" dirty="0" err="1" smtClean="0"/>
              <a:t>집합개념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아이템들의 수는 고정되지 않음</a:t>
            </a:r>
            <a:r>
              <a:rPr lang="en-US" altLang="ko-KR" sz="200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9512" y="2636912"/>
          <a:ext cx="5400599" cy="3869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0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75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7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트랜스액션 </a:t>
                      </a: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용돈액수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2041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1990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17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724127" y="2852936"/>
            <a:ext cx="3240361" cy="292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엄마의 기분이 상인 경우 용돈액수가 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5000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원 이상이다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주가가 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2000 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이상이면 엄마의 기분이 중 이상이다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7053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분석의 사례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장바구니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세일즈 데이터를 기반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동시에 구입하는 물품에 대한 연관성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44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17" y="2852937"/>
            <a:ext cx="5766683" cy="38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2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분석의 사례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분석 결과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두 상품이 독립적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무관함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400" dirty="0" smtClean="0"/>
              <a:t>두 상품이 </a:t>
            </a:r>
            <a:r>
              <a:rPr lang="ko-KR" altLang="en-US" sz="2400" dirty="0" err="1" smtClean="0"/>
              <a:t>상승관계</a:t>
            </a:r>
            <a:r>
              <a:rPr lang="en-US" altLang="ko-KR" sz="2400" dirty="0" smtClean="0"/>
              <a:t>, </a:t>
            </a:r>
          </a:p>
          <a:p>
            <a:pPr lvl="1"/>
            <a:r>
              <a:rPr lang="ko-KR" altLang="en-US" sz="2400" dirty="0" smtClean="0"/>
              <a:t>두 상품이 </a:t>
            </a:r>
            <a:r>
              <a:rPr lang="ko-KR" altLang="en-US" sz="2400" dirty="0" err="1" smtClean="0"/>
              <a:t>배척관계</a:t>
            </a:r>
            <a:endParaRPr lang="en-US" altLang="ko-KR" sz="2400" dirty="0" smtClean="0"/>
          </a:p>
          <a:p>
            <a:endParaRPr lang="en-US" altLang="ko-KR" dirty="0"/>
          </a:p>
          <a:p>
            <a:r>
              <a:rPr lang="ko-KR" altLang="en-US" dirty="0" smtClean="0"/>
              <a:t>분석 결과의 예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정장을 구매하면 넥타이와 셔츠를 구매한다</a:t>
            </a:r>
            <a:r>
              <a:rPr lang="en-US" altLang="ko-KR" sz="2400" dirty="0" smtClean="0"/>
              <a:t>.(</a:t>
            </a:r>
            <a:r>
              <a:rPr lang="ko-KR" altLang="en-US" sz="2400" dirty="0" smtClean="0"/>
              <a:t>상승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en-US" sz="2400" dirty="0" smtClean="0"/>
              <a:t>맥주를 구입한 고객은 오징어를 구입한다</a:t>
            </a:r>
            <a:r>
              <a:rPr lang="en-US" altLang="ko-KR" sz="2400" dirty="0" smtClean="0"/>
              <a:t>.(</a:t>
            </a:r>
            <a:r>
              <a:rPr lang="ko-KR" altLang="en-US" sz="2400" dirty="0" smtClean="0"/>
              <a:t>상승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en-US" sz="2400" dirty="0" smtClean="0"/>
              <a:t>설사약과 </a:t>
            </a:r>
            <a:r>
              <a:rPr lang="ko-KR" altLang="en-US" sz="2400" dirty="0" err="1" smtClean="0"/>
              <a:t>변비약은</a:t>
            </a:r>
            <a:r>
              <a:rPr lang="ko-KR" altLang="en-US" sz="2400" dirty="0" smtClean="0"/>
              <a:t> 동시에 구매 하지 않는다</a:t>
            </a:r>
            <a:r>
              <a:rPr lang="en-US" altLang="ko-KR" sz="2400" dirty="0" smtClean="0"/>
              <a:t>.(</a:t>
            </a:r>
            <a:r>
              <a:rPr lang="ko-KR" altLang="en-US" sz="2400" dirty="0" smtClean="0"/>
              <a:t>배척</a:t>
            </a:r>
            <a:r>
              <a:rPr lang="en-US" altLang="ko-KR" sz="2400" dirty="0"/>
              <a:t>)</a:t>
            </a:r>
            <a:endParaRPr lang="en-US" altLang="ko-KR" sz="2400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68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연관성 분석의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교차판매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연관 관계가 높은 상품을 사도록 유도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예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마트에서 연관 관계가 높은 상품들을 같은 장소에 배열 </a:t>
            </a:r>
            <a:endParaRPr lang="en-US" altLang="ko-KR" dirty="0"/>
          </a:p>
          <a:p>
            <a:r>
              <a:rPr lang="ko-KR" altLang="en-US" dirty="0" err="1" smtClean="0"/>
              <a:t>상승판매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단가가 높은 상품을 사도록 유도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예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맥도날드에서 라지 사이즈를 사도록 권유 </a:t>
            </a:r>
            <a:endParaRPr lang="en-US" altLang="ko-KR" sz="2400" dirty="0" smtClean="0"/>
          </a:p>
          <a:p>
            <a:r>
              <a:rPr lang="ko-KR" altLang="en-US" sz="2800" dirty="0" smtClean="0"/>
              <a:t>추천 시스템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성향이 비슷한 다른 고객이 산 상품을 추천함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예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지마켓에서</a:t>
            </a:r>
            <a:r>
              <a:rPr lang="ko-KR" altLang="en-US" sz="2400" dirty="0" smtClean="0"/>
              <a:t> 추천 상품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넷플리스에서</a:t>
            </a:r>
            <a:r>
              <a:rPr lang="ko-KR" altLang="en-US" sz="2400" dirty="0" smtClean="0"/>
              <a:t> 영화 추천</a:t>
            </a:r>
            <a:endParaRPr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92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b="1" dirty="0" smtClean="0">
                <a:ea typeface="맑은 고딕" panose="020B0503020000020004" pitchFamily="50" charset="-127"/>
              </a:rPr>
              <a:t>데이터  축소</a:t>
            </a:r>
            <a:endParaRPr lang="en-US" altLang="ko-KR" b="1" dirty="0" smtClean="0">
              <a:ea typeface="맑은 고딕" panose="020B0503020000020004" pitchFamily="50" charset="-127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z="2800" dirty="0" smtClean="0">
                <a:latin typeface="Franklin Gothic Book" pitchFamily="34" charset="0"/>
                <a:ea typeface="맑은 고딕" panose="020B0503020000020004" pitchFamily="50" charset="-127"/>
              </a:rPr>
              <a:t>속성 선택</a:t>
            </a:r>
            <a:endParaRPr lang="en-US" altLang="ko-KR" sz="2800" dirty="0" smtClean="0">
              <a:latin typeface="Franklin Gothic Book" pitchFamily="34" charset="0"/>
              <a:ea typeface="맑은 고딕" panose="020B0503020000020004" pitchFamily="50" charset="-127"/>
            </a:endParaRPr>
          </a:p>
          <a:p>
            <a:pPr lvl="1"/>
            <a:r>
              <a:rPr lang="ko-KR" altLang="en-US" sz="2400" dirty="0" smtClean="0">
                <a:latin typeface="Franklin Gothic Book" pitchFamily="34" charset="0"/>
                <a:ea typeface="맑은 고딕" panose="020B0503020000020004" pitchFamily="50" charset="-127"/>
              </a:rPr>
              <a:t>목표변수에 영향이 없는 속성을 제거 </a:t>
            </a:r>
            <a:endParaRPr lang="en-US" altLang="ko-KR" sz="2400" dirty="0" smtClean="0">
              <a:latin typeface="Franklin Gothic Book" pitchFamily="34" charset="0"/>
              <a:ea typeface="맑은 고딕" panose="020B0503020000020004" pitchFamily="50" charset="-127"/>
            </a:endParaRPr>
          </a:p>
          <a:p>
            <a:pPr lvl="1"/>
            <a:r>
              <a:rPr lang="ko-KR" altLang="en-US" sz="2400" dirty="0" smtClean="0">
                <a:latin typeface="Franklin Gothic Book" pitchFamily="34" charset="0"/>
                <a:ea typeface="맑은 고딕" panose="020B0503020000020004" pitchFamily="50" charset="-127"/>
              </a:rPr>
              <a:t>중복</a:t>
            </a:r>
            <a:r>
              <a:rPr lang="en-US" altLang="ko-KR" sz="2400" dirty="0">
                <a:latin typeface="Franklin Gothic Book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Franklin Gothic Book" pitchFamily="34" charset="0"/>
                <a:ea typeface="맑은 고딕" panose="020B0503020000020004" pitchFamily="50" charset="-127"/>
              </a:rPr>
              <a:t>되거나 비슷한 경향을 가지는 속성들 중 하나만 선택함</a:t>
            </a:r>
            <a:r>
              <a:rPr lang="en-US" altLang="ko-KR" sz="2400" dirty="0" smtClean="0">
                <a:latin typeface="Franklin Gothic Book" pitchFamily="34" charset="0"/>
                <a:ea typeface="맑은 고딕" panose="020B0503020000020004" pitchFamily="50" charset="-127"/>
              </a:rPr>
              <a:t>.</a:t>
            </a:r>
            <a:r>
              <a:rPr lang="ko-KR" altLang="en-US" sz="2400" dirty="0" smtClean="0">
                <a:latin typeface="Franklin Gothic Book" pitchFamily="34" charset="0"/>
                <a:ea typeface="맑은 고딕" panose="020B0503020000020004" pitchFamily="50" charset="-127"/>
              </a:rPr>
              <a:t> </a:t>
            </a:r>
            <a:endParaRPr lang="en-US" altLang="ko-KR" sz="2400" dirty="0" smtClean="0">
              <a:latin typeface="Franklin Gothic Book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E96FC-768B-4D6D-8582-9D80AB91BC25}" type="datetime1"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2020-02-15</a:t>
            </a:fld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Science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2DDCDA-0D8E-4842-8D6C-317FF2CBE5AA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11560" y="3011704"/>
          <a:ext cx="7632849" cy="3297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87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4001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입력변수 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예측변수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출력변수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목표변수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2"/>
                          </a:solidFill>
                        </a:rPr>
                        <a:t>주가</a:t>
                      </a:r>
                      <a:endParaRPr lang="ko-KR" altLang="en-US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2"/>
                          </a:solidFill>
                        </a:rPr>
                        <a:t>습도</a:t>
                      </a:r>
                      <a:endParaRPr lang="ko-KR" altLang="en-US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용돈액수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2000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1900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30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2041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40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1990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34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2030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80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3000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70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40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 bwMode="auto">
          <a:xfrm>
            <a:off x="5508104" y="2578021"/>
            <a:ext cx="0" cy="40037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/>
          <p:cNvCxnSpPr/>
          <p:nvPr/>
        </p:nvCxnSpPr>
        <p:spPr bwMode="auto">
          <a:xfrm>
            <a:off x="3347864" y="2578022"/>
            <a:ext cx="0" cy="40037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0914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3000"/>
    </mc:Choice>
    <mc:Fallback xmlns="">
      <p:transition advTm="253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 smtClean="0">
                <a:ea typeface="맑은 고딕" panose="020B0503020000020004" pitchFamily="50" charset="-127"/>
              </a:rPr>
              <a:t>데이터 축소 </a:t>
            </a:r>
            <a:r>
              <a:rPr lang="en-US" altLang="ko-KR" dirty="0" smtClean="0"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ea typeface="맑은 고딕" panose="020B0503020000020004" pitchFamily="50" charset="-127"/>
              </a:rPr>
              <a:t>차원 축소</a:t>
            </a:r>
            <a:endParaRPr lang="en-US" altLang="ko-KR" dirty="0" smtClean="0">
              <a:ea typeface="맑은 고딕" panose="020B0503020000020004" pitchFamily="50" charset="-127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z="2800" dirty="0" smtClean="0">
                <a:latin typeface="Franklin Gothic Book" pitchFamily="34" charset="0"/>
                <a:ea typeface="맑은 고딕" panose="020B0503020000020004" pitchFamily="50" charset="-127"/>
              </a:rPr>
              <a:t>속성 선택</a:t>
            </a:r>
            <a:endParaRPr lang="en-US" altLang="ko-KR" sz="2800" dirty="0" smtClean="0">
              <a:latin typeface="Franklin Gothic Book" pitchFamily="34" charset="0"/>
              <a:ea typeface="맑은 고딕" panose="020B0503020000020004" pitchFamily="50" charset="-127"/>
            </a:endParaRPr>
          </a:p>
          <a:p>
            <a:pPr lvl="1"/>
            <a:r>
              <a:rPr lang="ko-KR" altLang="en-US" sz="2400" dirty="0" smtClean="0">
                <a:latin typeface="Franklin Gothic Book" pitchFamily="34" charset="0"/>
                <a:ea typeface="맑은 고딕" panose="020B0503020000020004" pitchFamily="50" charset="-127"/>
              </a:rPr>
              <a:t>목표변수에 영향이 없는 속성을 제거 </a:t>
            </a:r>
            <a:endParaRPr lang="en-US" altLang="ko-KR" sz="2400" dirty="0" smtClean="0">
              <a:latin typeface="Franklin Gothic Book" pitchFamily="34" charset="0"/>
              <a:ea typeface="맑은 고딕" panose="020B0503020000020004" pitchFamily="50" charset="-127"/>
            </a:endParaRPr>
          </a:p>
          <a:p>
            <a:pPr lvl="1"/>
            <a:r>
              <a:rPr lang="ko-KR" altLang="en-US" sz="2400" dirty="0" smtClean="0">
                <a:latin typeface="Franklin Gothic Book" pitchFamily="34" charset="0"/>
                <a:ea typeface="맑은 고딕" panose="020B0503020000020004" pitchFamily="50" charset="-127"/>
              </a:rPr>
              <a:t>중복</a:t>
            </a:r>
            <a:r>
              <a:rPr lang="en-US" altLang="ko-KR" sz="2400" dirty="0">
                <a:latin typeface="Franklin Gothic Book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Franklin Gothic Book" pitchFamily="34" charset="0"/>
                <a:ea typeface="맑은 고딕" panose="020B0503020000020004" pitchFamily="50" charset="-127"/>
              </a:rPr>
              <a:t>되거나 비슷한 경향을 가지는 속성들 중 하나만 선택함</a:t>
            </a:r>
            <a:r>
              <a:rPr lang="en-US" altLang="ko-KR" sz="2400" dirty="0" smtClean="0">
                <a:latin typeface="Franklin Gothic Book" pitchFamily="34" charset="0"/>
                <a:ea typeface="맑은 고딕" panose="020B0503020000020004" pitchFamily="50" charset="-127"/>
              </a:rPr>
              <a:t>.</a:t>
            </a:r>
            <a:r>
              <a:rPr lang="ko-KR" altLang="en-US" sz="2400" dirty="0" smtClean="0">
                <a:latin typeface="Franklin Gothic Book" pitchFamily="34" charset="0"/>
                <a:ea typeface="맑은 고딕" panose="020B0503020000020004" pitchFamily="50" charset="-127"/>
              </a:rPr>
              <a:t> </a:t>
            </a:r>
            <a:endParaRPr lang="en-US" altLang="ko-KR" sz="2400" dirty="0" smtClean="0">
              <a:latin typeface="Franklin Gothic Book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7E96FC-768B-4D6D-8582-9D80AB91BC25}" type="datetime1">
              <a:rPr lang="ko-KR" altLang="en-US" smtClean="0"/>
              <a:t>2020-02-15</a:t>
            </a:fld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Data Science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DDCDA-0D8E-4842-8D6C-317FF2CBE5AA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pic>
        <p:nvPicPr>
          <p:cNvPr id="6" name="p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6276945"/>
            <a:ext cx="304800" cy="304800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611560" y="3011704"/>
          <a:ext cx="7632849" cy="3297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87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4001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입력변수 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예측변수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출력변수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목표변수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2"/>
                          </a:solidFill>
                        </a:rPr>
                        <a:t>주가</a:t>
                      </a:r>
                      <a:endParaRPr lang="ko-KR" altLang="en-US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2"/>
                          </a:solidFill>
                        </a:rPr>
                        <a:t>습도</a:t>
                      </a:r>
                      <a:endParaRPr lang="ko-KR" altLang="en-US" sz="16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용돈액수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2000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1900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30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2041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40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1990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34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2030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80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3000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/>
                          </a:solidFill>
                        </a:rPr>
                        <a:t>70</a:t>
                      </a:r>
                      <a:endParaRPr lang="ko-KR" alt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40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 bwMode="auto">
          <a:xfrm>
            <a:off x="5508104" y="2578021"/>
            <a:ext cx="0" cy="40037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/>
          <p:cNvCxnSpPr/>
          <p:nvPr/>
        </p:nvCxnSpPr>
        <p:spPr bwMode="auto">
          <a:xfrm>
            <a:off x="3347864" y="2578022"/>
            <a:ext cx="0" cy="40037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62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000"/>
    </mc:Choice>
    <mc:Fallback xmlns="">
      <p:transition spd="slow" advTm="25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2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차원 축소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선형 변환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49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79513" y="2636912"/>
          <a:ext cx="4824536" cy="3869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4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2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10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7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용돈액수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2041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1990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27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17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81737" y="2618686"/>
            <a:ext cx="3862264" cy="3626539"/>
            <a:chOff x="5281737" y="2618686"/>
            <a:chExt cx="3862264" cy="3626539"/>
          </a:xfrm>
        </p:grpSpPr>
        <p:pic>
          <p:nvPicPr>
            <p:cNvPr id="6" name="Picture 7" descr="File:GaussianScatterPCA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1737" y="2618686"/>
              <a:ext cx="3862264" cy="3626539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7740352" y="3717032"/>
              <a:ext cx="432048" cy="502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 smtClean="0"/>
                <a:t>a</a:t>
              </a:r>
              <a:endParaRPr lang="ko-KR" altLang="en-US" sz="4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51103" y="3717032"/>
              <a:ext cx="432048" cy="5027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dirty="0" smtClean="0"/>
                <a:t>b</a:t>
              </a:r>
              <a:endParaRPr lang="ko-KR" altLang="en-US" sz="4000" dirty="0"/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504135" y="-94660"/>
          <a:ext cx="1992743" cy="3868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7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b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1.2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-1.1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4.5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-1.2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6.6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2.1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2.3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0.5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-2.1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0.2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0.6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0.1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1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오른쪽 화살표 10"/>
          <p:cNvSpPr/>
          <p:nvPr/>
        </p:nvSpPr>
        <p:spPr bwMode="auto">
          <a:xfrm>
            <a:off x="4875183" y="4849406"/>
            <a:ext cx="792088" cy="504056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오른쪽 화살표 11"/>
          <p:cNvSpPr/>
          <p:nvPr/>
        </p:nvSpPr>
        <p:spPr bwMode="auto">
          <a:xfrm rot="12818247">
            <a:off x="7636496" y="2108802"/>
            <a:ext cx="792088" cy="504056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41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용돈 예측 모델</a:t>
            </a:r>
            <a:r>
              <a:rPr lang="en-US" altLang="ko-KR" dirty="0" smtClean="0"/>
              <a:t> - 2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엄마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용돈 줘</a:t>
            </a:r>
            <a:r>
              <a:rPr lang="en-US" altLang="ko-KR" dirty="0" smtClean="0"/>
              <a:t>!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사람은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과거의 경험을 기반으로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성패 여부 를 짐작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2440" y="6525344"/>
            <a:ext cx="154360" cy="243756"/>
          </a:xfrm>
        </p:spPr>
        <p:txBody>
          <a:bodyPr/>
          <a:lstStyle/>
          <a:p>
            <a:fld id="{C8103B4D-CE31-4967-B653-0DB359703C62}" type="slidenum">
              <a:rPr lang="en-US" altLang="ko-KR" smtClean="0"/>
              <a:pPr/>
              <a:t>5</a:t>
            </a:fld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>
            <a:off x="916813" y="2947874"/>
            <a:ext cx="7382382" cy="3531758"/>
            <a:chOff x="1071874" y="2452207"/>
            <a:chExt cx="7382382" cy="353175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1874" y="3621933"/>
              <a:ext cx="2195841" cy="1806606"/>
            </a:xfrm>
            <a:prstGeom prst="rect">
              <a:avLst/>
            </a:prstGeom>
          </p:spPr>
        </p:pic>
        <p:sp>
          <p:nvSpPr>
            <p:cNvPr id="20" name="오른쪽 화살표 19"/>
            <p:cNvSpPr/>
            <p:nvPr/>
          </p:nvSpPr>
          <p:spPr bwMode="auto">
            <a:xfrm rot="19593360">
              <a:off x="3970780" y="3353733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75703" y="3592567"/>
              <a:ext cx="791364" cy="14465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rgbClr val="C00000"/>
                  </a:solidFill>
                </a:rPr>
                <a:t>?</a:t>
              </a:r>
              <a:endParaRPr lang="ko-KR" altLang="en-US" sz="8800" b="1" dirty="0">
                <a:solidFill>
                  <a:srgbClr val="C00000"/>
                </a:solidFill>
              </a:endParaRPr>
            </a:p>
          </p:txBody>
        </p:sp>
        <p:pic>
          <p:nvPicPr>
            <p:cNvPr id="22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632" y="2452207"/>
              <a:ext cx="3061624" cy="145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오른쪽 화살표 22"/>
            <p:cNvSpPr/>
            <p:nvPr/>
          </p:nvSpPr>
          <p:spPr bwMode="auto">
            <a:xfrm rot="1672645">
              <a:off x="4038419" y="4538705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곱셈 기호 23"/>
            <p:cNvSpPr/>
            <p:nvPr/>
          </p:nvSpPr>
          <p:spPr>
            <a:xfrm>
              <a:off x="6150849" y="4759829"/>
              <a:ext cx="1440160" cy="1224136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995456" y="3209007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C00000"/>
                </a:solidFill>
                <a:sym typeface="Wingdings" panose="05000000000000000000" pitchFamily="2" charset="2"/>
              </a:rPr>
              <a:t>성공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24774" y="5405644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실패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80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이상치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데이터 포인트 중 대부분의 포인트와 다른 데이터를 검출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군집화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통계적 방법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시각화 기법 적용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187624" y="2525925"/>
          <a:ext cx="4824536" cy="3869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9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4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32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2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10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7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용돈액수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1900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중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2041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28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4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하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1800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35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80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/>
                        <a:t>50,000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1,000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17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 bwMode="auto">
          <a:xfrm>
            <a:off x="1187624" y="4509119"/>
            <a:ext cx="4824536" cy="504057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23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이상치 검출의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범죄 </a:t>
            </a:r>
            <a:r>
              <a:rPr lang="ko-KR" altLang="en-US" dirty="0"/>
              <a:t>검출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신용카드의 부정 사용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이탈 고객 감지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소셜 미디어에서 편향된 의견 탐색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553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사용자가 </a:t>
            </a:r>
            <a:r>
              <a:rPr lang="ko-KR" altLang="ko-KR" dirty="0"/>
              <a:t>관심을 가질만한 정보 </a:t>
            </a:r>
            <a:r>
              <a:rPr lang="ko-KR" altLang="ko-KR" dirty="0" err="1"/>
              <a:t>를</a:t>
            </a:r>
            <a:r>
              <a:rPr lang="ko-KR" altLang="ko-KR" dirty="0"/>
              <a:t> </a:t>
            </a:r>
            <a:r>
              <a:rPr lang="ko-KR" altLang="ko-KR" dirty="0" smtClean="0"/>
              <a:t>추천</a:t>
            </a:r>
            <a:endParaRPr lang="en-US" altLang="ko-KR" dirty="0" smtClean="0"/>
          </a:p>
          <a:p>
            <a:pPr lvl="1"/>
            <a:r>
              <a:rPr lang="ko-KR" altLang="ko-KR" dirty="0" smtClean="0"/>
              <a:t>영화</a:t>
            </a:r>
            <a:r>
              <a:rPr lang="ko-KR" altLang="ko-KR" dirty="0"/>
              <a:t>, 음악, 책, 뉴스, 이미지, 웹 페이지 </a:t>
            </a:r>
            <a:r>
              <a:rPr lang="ko-KR" altLang="ko-KR" dirty="0" smtClean="0"/>
              <a:t>등</a:t>
            </a:r>
            <a:endParaRPr lang="en-US" altLang="ko-KR" dirty="0"/>
          </a:p>
          <a:p>
            <a:r>
              <a:rPr lang="ko-KR" altLang="ko-KR" dirty="0" smtClean="0"/>
              <a:t>협업 </a:t>
            </a:r>
            <a:r>
              <a:rPr lang="ko-KR" altLang="ko-KR" dirty="0" err="1"/>
              <a:t>필터링</a:t>
            </a:r>
            <a:r>
              <a:rPr lang="ko-KR" altLang="ko-KR" dirty="0"/>
              <a:t> 기법을 주로 </a:t>
            </a:r>
            <a:r>
              <a:rPr lang="ko-KR" altLang="en-US" dirty="0" smtClean="0"/>
              <a:t>사용</a:t>
            </a:r>
            <a:r>
              <a:rPr lang="ko-KR" altLang="ko-KR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 쇼핑몰에서 상품 추천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넷플릿스에서</a:t>
            </a:r>
            <a:r>
              <a:rPr lang="ko-KR" altLang="en-US" dirty="0" smtClean="0"/>
              <a:t> 영화 추천</a:t>
            </a:r>
            <a:r>
              <a:rPr lang="ko-KR" altLang="ko-KR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소셜 네트워크에서 친구 추천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2162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 smtClean="0"/>
              <a:t>협업 </a:t>
            </a:r>
            <a:r>
              <a:rPr lang="ko-KR" altLang="ko-KR" dirty="0" err="1"/>
              <a:t>필터링</a:t>
            </a:r>
            <a:r>
              <a:rPr lang="ko-KR" altLang="ko-KR" dirty="0"/>
              <a:t> </a:t>
            </a:r>
            <a:r>
              <a:rPr lang="ko-KR" altLang="ko-KR" dirty="0" smtClean="0"/>
              <a:t>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전략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나에게 영화를 추천하기 위하여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나와 시청 이력이 비슷한 사용자 들을 검색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이들이 시청한 영화 중 내가 보지 않은 영화를 나에게 추천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시청이력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영화평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 등을 이용함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5753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감성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주로 텍스트에 대하여 의견의 방향을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긍정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중립 등의 세가지로 구분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서비스에 대한 사용자 의견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업체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정치인 에 대한 의견</a:t>
            </a:r>
            <a:r>
              <a:rPr lang="en-US" altLang="ko-KR" dirty="0"/>
              <a:t> </a:t>
            </a:r>
            <a:r>
              <a:rPr lang="ko-KR" altLang="en-US" dirty="0" smtClean="0"/>
              <a:t>및 이슈에 대한 실시간 모니터링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057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소셜네트워크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사회에서의 사람들의 상호 작용을 분석</a:t>
            </a:r>
            <a:endParaRPr lang="en-US" altLang="ko-KR" dirty="0" smtClean="0"/>
          </a:p>
          <a:p>
            <a:pPr lvl="1"/>
            <a:r>
              <a:rPr lang="en-US" altLang="ko-KR" sz="2400" dirty="0" smtClean="0"/>
              <a:t>SNS </a:t>
            </a:r>
            <a:r>
              <a:rPr lang="ko-KR" altLang="en-US" sz="2400" dirty="0" smtClean="0"/>
              <a:t>망에서 영향력이 큰 인물을 발굴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의견의 전파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입소문 마케팅 등에 응용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55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600000"/>
            <a:ext cx="7272808" cy="42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0346"/>
          <a:stretch/>
        </p:blipFill>
        <p:spPr>
          <a:xfrm>
            <a:off x="2483768" y="4810394"/>
            <a:ext cx="3890736" cy="16729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웹로그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웹페이지의</a:t>
            </a:r>
            <a:r>
              <a:rPr lang="ko-KR" altLang="en-US" dirty="0" smtClean="0"/>
              <a:t> 기록을 분석 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방문자의 특성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유입경로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위치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기기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모니터 해상도</a:t>
            </a:r>
            <a:r>
              <a:rPr lang="en-US" altLang="ko-KR" sz="2400" dirty="0" smtClean="0"/>
              <a:t>, ISP </a:t>
            </a:r>
            <a:r>
              <a:rPr lang="ko-KR" altLang="en-US" sz="2400" dirty="0" smtClean="0"/>
              <a:t>등등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en-US" sz="2400" dirty="0" smtClean="0"/>
              <a:t>방문자의 행동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방문형태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신규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재방문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페이지 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체류시간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도착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및 이탈 페이지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전환 등등</a:t>
            </a:r>
            <a:r>
              <a:rPr lang="en-US" altLang="ko-KR" sz="2400" dirty="0" smtClean="0"/>
              <a:t>)</a:t>
            </a:r>
            <a:endParaRPr lang="en-US" altLang="ko-KR" sz="2800" dirty="0" smtClean="0"/>
          </a:p>
          <a:p>
            <a:r>
              <a:rPr lang="ko-KR" altLang="en-US" sz="2800" dirty="0" smtClean="0"/>
              <a:t>마케팅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인터넷 광고 등에 응용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구글 </a:t>
            </a:r>
            <a:r>
              <a:rPr lang="ko-KR" altLang="en-US" sz="2400" dirty="0" err="1" smtClean="0"/>
              <a:t>애드워즈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인터넷 페이지에 삽입된 맞춤형 광고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76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통계학과 데이터 과학의 차별성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통계학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데이터에 대한 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가설에 대한 검증</a:t>
            </a:r>
            <a:r>
              <a:rPr lang="en-US" altLang="ko-KR" dirty="0" smtClean="0"/>
              <a:t>(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이론 적용을 위하여 수학적 가정이 필요함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데이터 사이언스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데이터에 기반한 모델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 활용을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데이터에 대한 가정이 필요 없음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14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넷플릭스의</a:t>
            </a:r>
            <a:r>
              <a:rPr lang="ko-KR" altLang="en-US" dirty="0" smtClean="0"/>
              <a:t> 빅데이터 활용사례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교시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11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넷플릭스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59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3" y="1433166"/>
            <a:ext cx="857691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4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용돈 예측 모델</a:t>
            </a:r>
            <a:r>
              <a:rPr lang="en-US" altLang="ko-KR" dirty="0" smtClean="0"/>
              <a:t> - 3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엄마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용돈 줘</a:t>
            </a:r>
            <a:r>
              <a:rPr lang="en-US" altLang="ko-KR" dirty="0" smtClean="0"/>
              <a:t>!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데이터과학의 활용</a:t>
            </a:r>
            <a:r>
              <a:rPr lang="en-US" altLang="ko-KR" dirty="0" smtClean="0"/>
              <a:t>:</a:t>
            </a:r>
            <a:r>
              <a:rPr lang="ko-KR" altLang="en-US" dirty="0" smtClean="0"/>
              <a:t>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사례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을 기반으로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성패 여부 를 짐작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2440" y="6525344"/>
            <a:ext cx="154360" cy="243756"/>
          </a:xfrm>
        </p:spPr>
        <p:txBody>
          <a:bodyPr/>
          <a:lstStyle/>
          <a:p>
            <a:fld id="{C8103B4D-CE31-4967-B653-0DB359703C62}" type="slidenum">
              <a:rPr lang="en-US" altLang="ko-KR" smtClean="0"/>
              <a:pPr/>
              <a:t>6</a:t>
            </a:fld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>
            <a:off x="916813" y="2947874"/>
            <a:ext cx="7382382" cy="3531758"/>
            <a:chOff x="1071874" y="2452207"/>
            <a:chExt cx="7382382" cy="353175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1874" y="3621933"/>
              <a:ext cx="2195841" cy="1806606"/>
            </a:xfrm>
            <a:prstGeom prst="rect">
              <a:avLst/>
            </a:prstGeom>
          </p:spPr>
        </p:pic>
        <p:sp>
          <p:nvSpPr>
            <p:cNvPr id="20" name="오른쪽 화살표 19"/>
            <p:cNvSpPr/>
            <p:nvPr/>
          </p:nvSpPr>
          <p:spPr bwMode="auto">
            <a:xfrm rot="19593360">
              <a:off x="3970780" y="3353733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75703" y="3592567"/>
              <a:ext cx="791364" cy="14465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rgbClr val="C00000"/>
                  </a:solidFill>
                </a:rPr>
                <a:t>?</a:t>
              </a:r>
              <a:endParaRPr lang="ko-KR" altLang="en-US" sz="8800" b="1" dirty="0">
                <a:solidFill>
                  <a:srgbClr val="C00000"/>
                </a:solidFill>
              </a:endParaRPr>
            </a:p>
          </p:txBody>
        </p:sp>
        <p:pic>
          <p:nvPicPr>
            <p:cNvPr id="22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632" y="2452207"/>
              <a:ext cx="3061624" cy="145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오른쪽 화살표 22"/>
            <p:cNvSpPr/>
            <p:nvPr/>
          </p:nvSpPr>
          <p:spPr bwMode="auto">
            <a:xfrm rot="1672645">
              <a:off x="4038419" y="4538705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곱셈 기호 23"/>
            <p:cNvSpPr/>
            <p:nvPr/>
          </p:nvSpPr>
          <p:spPr>
            <a:xfrm>
              <a:off x="6150849" y="4759829"/>
              <a:ext cx="1440160" cy="1224136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995456" y="3209007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C00000"/>
                </a:solidFill>
                <a:sym typeface="Wingdings" panose="05000000000000000000" pitchFamily="2" charset="2"/>
              </a:rPr>
              <a:t>성공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24774" y="5405644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실패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넷플릭스</a:t>
            </a:r>
            <a:r>
              <a:rPr lang="ko-KR" altLang="en-US" dirty="0" smtClean="0"/>
              <a:t> 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1997 </a:t>
            </a:r>
            <a:r>
              <a:rPr lang="ko-KR" altLang="en-US" dirty="0" smtClean="0"/>
              <a:t>설립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1998 DVD </a:t>
            </a:r>
            <a:r>
              <a:rPr lang="ko-KR" altLang="en-US" dirty="0" smtClean="0"/>
              <a:t>서비스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2002 </a:t>
            </a:r>
            <a:r>
              <a:rPr lang="ko-KR" altLang="en-US" dirty="0" smtClean="0"/>
              <a:t>나스닥 상장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2003 </a:t>
            </a:r>
            <a:r>
              <a:rPr lang="ko-KR" altLang="en-US" dirty="0" err="1" smtClean="0"/>
              <a:t>회원수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 </a:t>
            </a:r>
            <a:r>
              <a:rPr lang="ko-KR" altLang="en-US" dirty="0" smtClean="0"/>
              <a:t>만 돌파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2016 </a:t>
            </a:r>
            <a:r>
              <a:rPr lang="ko-KR" altLang="en-US" dirty="0" smtClean="0"/>
              <a:t>한국 포함 </a:t>
            </a:r>
            <a:r>
              <a:rPr lang="en-US" altLang="ko-KR" dirty="0" smtClean="0"/>
              <a:t>190 </a:t>
            </a:r>
            <a:r>
              <a:rPr lang="ko-KR" altLang="en-US" dirty="0" smtClean="0"/>
              <a:t>개국 론칭</a:t>
            </a:r>
            <a:endParaRPr lang="en-US" altLang="ko-KR" dirty="0" smtClean="0"/>
          </a:p>
          <a:p>
            <a:r>
              <a:rPr lang="ko-KR" altLang="en-US" dirty="0" smtClean="0"/>
              <a:t>현황</a:t>
            </a:r>
            <a:r>
              <a:rPr lang="en-US" altLang="ko-KR" dirty="0" smtClean="0"/>
              <a:t>(</a:t>
            </a:r>
            <a:r>
              <a:rPr lang="en-US" altLang="ko-KR" dirty="0"/>
              <a:t>2019 1</a:t>
            </a:r>
            <a:r>
              <a:rPr lang="ko-KR" altLang="en-US" dirty="0"/>
              <a:t>월 </a:t>
            </a:r>
            <a:r>
              <a:rPr lang="ko-KR" altLang="en-US" dirty="0" smtClean="0"/>
              <a:t>현재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가입자 수</a:t>
            </a:r>
            <a:r>
              <a:rPr lang="en-US" altLang="ko-KR" dirty="0" smtClean="0"/>
              <a:t>: 1</a:t>
            </a:r>
            <a:r>
              <a:rPr lang="ko-KR" altLang="en-US" dirty="0"/>
              <a:t>억</a:t>
            </a:r>
            <a:r>
              <a:rPr lang="en-US" altLang="ko-KR" dirty="0"/>
              <a:t>3900</a:t>
            </a:r>
            <a:r>
              <a:rPr lang="ko-KR" altLang="en-US" dirty="0" smtClean="0"/>
              <a:t>만명</a:t>
            </a:r>
            <a:r>
              <a:rPr lang="en-US" altLang="ko-KR" dirty="0" smtClean="0"/>
              <a:t>, 127</a:t>
            </a:r>
            <a:r>
              <a:rPr lang="ko-KR" altLang="en-US" dirty="0" smtClean="0"/>
              <a:t>만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한국 </a:t>
            </a:r>
            <a:r>
              <a:rPr lang="ko-KR" altLang="en-US" dirty="0" err="1" smtClean="0"/>
              <a:t>안드폰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매출</a:t>
            </a:r>
            <a:r>
              <a:rPr lang="en-US" altLang="ko-KR" dirty="0" smtClean="0"/>
              <a:t>:</a:t>
            </a:r>
            <a:r>
              <a:rPr lang="ko-KR" altLang="en-US" dirty="0" smtClean="0"/>
              <a:t> 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우리나라 방송시장 매출 연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조  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21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넷플릭스의</a:t>
            </a:r>
            <a:r>
              <a:rPr lang="ko-KR" altLang="en-US" dirty="0" smtClean="0"/>
              <a:t> 데이터 수집 </a:t>
            </a:r>
            <a:r>
              <a:rPr lang="en-US" altLang="ko-KR" dirty="0" smtClean="0"/>
              <a:t>(2012</a:t>
            </a:r>
            <a:r>
              <a:rPr lang="ko-KR" altLang="en-US" dirty="0" smtClean="0"/>
              <a:t>년 자료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2</a:t>
            </a:r>
            <a:r>
              <a:rPr lang="ko-KR" altLang="en-US" sz="2400" dirty="0" smtClean="0"/>
              <a:t>천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백만 가입자</a:t>
            </a:r>
            <a:endParaRPr lang="en-US" altLang="ko-KR" sz="2400" dirty="0" smtClean="0"/>
          </a:p>
          <a:p>
            <a:r>
              <a:rPr lang="en-US" altLang="ko-KR" sz="2400" dirty="0" smtClean="0"/>
              <a:t>3</a:t>
            </a:r>
            <a:r>
              <a:rPr lang="ko-KR" altLang="en-US" sz="2400" dirty="0" smtClean="0"/>
              <a:t>천만 개 컨텐츠 시청</a:t>
            </a:r>
            <a:r>
              <a:rPr lang="en-US" altLang="ko-KR" sz="2400" dirty="0" smtClean="0"/>
              <a:t>, </a:t>
            </a:r>
          </a:p>
          <a:p>
            <a:r>
              <a:rPr lang="ko-KR" altLang="en-US" sz="2400" dirty="0" smtClean="0"/>
              <a:t>시작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정지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일시정지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되감기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빨기감기의</a:t>
            </a:r>
            <a:r>
              <a:rPr lang="ko-KR" altLang="en-US" sz="2400" dirty="0" smtClean="0"/>
              <a:t> 위치</a:t>
            </a:r>
            <a:endParaRPr lang="en-US" altLang="ko-KR" sz="2400" dirty="0" smtClean="0"/>
          </a:p>
          <a:p>
            <a:r>
              <a:rPr lang="ko-KR" altLang="en-US" sz="2400" dirty="0" smtClean="0"/>
              <a:t>일시정지 후 얼마 만에 다시 보는가</a:t>
            </a:r>
            <a:r>
              <a:rPr lang="en-US" altLang="ko-KR" sz="2400" dirty="0" smtClean="0"/>
              <a:t>?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r>
              <a:rPr lang="ko-KR" altLang="en-US" sz="2400" dirty="0" smtClean="0"/>
              <a:t>언제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어디서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어떤 기기로 시청하는가</a:t>
            </a:r>
            <a:r>
              <a:rPr lang="en-US" altLang="ko-KR" sz="2400" dirty="0" smtClean="0"/>
              <a:t>?</a:t>
            </a:r>
          </a:p>
          <a:p>
            <a:r>
              <a:rPr lang="ko-KR" altLang="en-US" sz="2400" dirty="0" smtClean="0"/>
              <a:t>시청자 평점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하루 </a:t>
            </a:r>
            <a:r>
              <a:rPr lang="en-US" altLang="ko-KR" sz="2400" dirty="0" smtClean="0"/>
              <a:t>4</a:t>
            </a:r>
            <a:r>
              <a:rPr lang="ko-KR" altLang="en-US" sz="2400" dirty="0" err="1" smtClean="0"/>
              <a:t>백만건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컨텐츠 검색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하루 </a:t>
            </a:r>
            <a:r>
              <a:rPr lang="en-US" altLang="ko-KR" sz="2400" dirty="0" smtClean="0"/>
              <a:t>3</a:t>
            </a:r>
            <a:r>
              <a:rPr lang="ko-KR" altLang="en-US" sz="2400" dirty="0" err="1" smtClean="0"/>
              <a:t>백만건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err="1" smtClean="0"/>
              <a:t>브라우징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스크롤 패턴 </a:t>
            </a:r>
            <a:endParaRPr lang="en-US" altLang="ko-KR" sz="2400" dirty="0" smtClean="0"/>
          </a:p>
          <a:p>
            <a:r>
              <a:rPr lang="ko-KR" altLang="en-US" sz="2400" dirty="0" smtClean="0"/>
              <a:t>소셜 미디어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타 기관 </a:t>
            </a:r>
            <a:endParaRPr lang="en-US" altLang="ko-KR" sz="240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357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넷플릭스의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구독율</a:t>
            </a:r>
            <a:r>
              <a:rPr lang="ko-KR" altLang="en-US" dirty="0" smtClean="0"/>
              <a:t> 유지 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매출 유지를 위해 </a:t>
            </a:r>
            <a:r>
              <a:rPr lang="ko-KR" altLang="en-US" dirty="0" err="1" smtClean="0"/>
              <a:t>구독율</a:t>
            </a:r>
            <a:r>
              <a:rPr lang="ko-KR" altLang="en-US" dirty="0" smtClean="0"/>
              <a:t> 유지가 관건 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한달에 </a:t>
            </a:r>
            <a:r>
              <a:rPr lang="en-US" altLang="ko-KR" sz="2400" dirty="0" smtClean="0"/>
              <a:t>15</a:t>
            </a:r>
            <a:r>
              <a:rPr lang="ko-KR" altLang="en-US" sz="2400" dirty="0" smtClean="0"/>
              <a:t>시간 이상 시청하는 경우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구독해지 가능성은 </a:t>
            </a:r>
            <a:r>
              <a:rPr lang="en-US" altLang="ko-KR" sz="2400" dirty="0" smtClean="0"/>
              <a:t>75% </a:t>
            </a:r>
            <a:r>
              <a:rPr lang="ko-KR" altLang="en-US" sz="2400" dirty="0" smtClean="0"/>
              <a:t>감소함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en-US" altLang="ko-KR" sz="2400" dirty="0" smtClean="0"/>
              <a:t>5</a:t>
            </a:r>
            <a:r>
              <a:rPr lang="ko-KR" altLang="en-US" sz="2400" dirty="0" smtClean="0"/>
              <a:t>시간 이하 시청하는 경우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95%</a:t>
            </a:r>
            <a:r>
              <a:rPr lang="ko-KR" altLang="en-US" sz="2400" dirty="0" smtClean="0"/>
              <a:t>가 구독해지</a:t>
            </a:r>
            <a:endParaRPr lang="en-US" altLang="ko-KR" sz="2400" dirty="0" smtClean="0"/>
          </a:p>
          <a:p>
            <a:endParaRPr lang="en-US" altLang="ko-KR" dirty="0" smtClean="0"/>
          </a:p>
          <a:p>
            <a:r>
              <a:rPr lang="ko-KR" altLang="en-US" dirty="0"/>
              <a:t>다음 시청할 프로를</a:t>
            </a:r>
            <a:r>
              <a:rPr lang="en-US" altLang="ko-KR" dirty="0"/>
              <a:t> </a:t>
            </a:r>
            <a:r>
              <a:rPr lang="ko-KR" altLang="en-US" dirty="0"/>
              <a:t>추천</a:t>
            </a:r>
            <a:endParaRPr lang="en-US" altLang="ko-KR" dirty="0"/>
          </a:p>
          <a:p>
            <a:pPr lvl="1"/>
            <a:r>
              <a:rPr lang="ko-KR" altLang="en-US" sz="2400" dirty="0" smtClean="0"/>
              <a:t>시청한 프로그램의 엔딩 자막이 나오는 경우 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시리즈의 다음 프로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다른 영화를 추천</a:t>
            </a:r>
            <a:endParaRPr lang="en-US" altLang="ko-KR" sz="2400" dirty="0" smtClean="0"/>
          </a:p>
          <a:p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21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DVD(</a:t>
            </a:r>
            <a:r>
              <a:rPr lang="ko-KR" altLang="en-US" dirty="0" smtClean="0"/>
              <a:t>우편</a:t>
            </a:r>
            <a:r>
              <a:rPr lang="en-US" altLang="ko-KR" dirty="0" smtClean="0"/>
              <a:t>) vs </a:t>
            </a:r>
            <a:r>
              <a:rPr lang="ko-KR" altLang="en-US" dirty="0" smtClean="0"/>
              <a:t>스트리밍</a:t>
            </a:r>
            <a:r>
              <a:rPr lang="en-US" altLang="ko-KR" dirty="0" smtClean="0"/>
              <a:t>(VOD)</a:t>
            </a:r>
            <a:r>
              <a:rPr lang="ko-KR" altLang="en-US" dirty="0" smtClean="0"/>
              <a:t> 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시청자의</a:t>
            </a:r>
            <a:r>
              <a:rPr lang="en-US" altLang="ko-KR" dirty="0"/>
              <a:t> </a:t>
            </a:r>
            <a:r>
              <a:rPr lang="ko-KR" altLang="en-US" dirty="0"/>
              <a:t>컨텐츠 선택  </a:t>
            </a:r>
            <a:endParaRPr lang="en-US" altLang="ko-KR" dirty="0"/>
          </a:p>
          <a:p>
            <a:pPr lvl="1"/>
            <a:r>
              <a:rPr lang="en-US" altLang="ko-KR" sz="2400" dirty="0"/>
              <a:t>DVD </a:t>
            </a:r>
            <a:r>
              <a:rPr lang="ko-KR" altLang="en-US" sz="2400" dirty="0"/>
              <a:t>시대에는 심사숙고하나</a:t>
            </a:r>
            <a:endParaRPr lang="en-US" altLang="ko-KR" sz="2400" dirty="0"/>
          </a:p>
          <a:p>
            <a:pPr lvl="1"/>
            <a:r>
              <a:rPr lang="ko-KR" altLang="en-US" sz="2400" dirty="0"/>
              <a:t>스트리밍의 경우에는  몇 개의 컨텐츠를 둘러 보고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그중 </a:t>
            </a:r>
            <a:r>
              <a:rPr lang="ko-KR" altLang="en-US" sz="2400" dirty="0"/>
              <a:t>하나를 선택하여 본다</a:t>
            </a:r>
            <a:r>
              <a:rPr lang="en-US" altLang="ko-KR" sz="2400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시청자의 반응 </a:t>
            </a:r>
            <a:endParaRPr lang="en-US" altLang="ko-KR" dirty="0"/>
          </a:p>
          <a:p>
            <a:pPr lvl="1"/>
            <a:r>
              <a:rPr lang="en-US" altLang="ko-KR" sz="2400" dirty="0"/>
              <a:t>DVD </a:t>
            </a:r>
            <a:r>
              <a:rPr lang="ko-KR" altLang="en-US" sz="2400" dirty="0"/>
              <a:t>시대에는 시간 소요</a:t>
            </a:r>
            <a:endParaRPr lang="en-US" altLang="ko-KR" sz="2400" dirty="0"/>
          </a:p>
          <a:p>
            <a:pPr lvl="1"/>
            <a:r>
              <a:rPr lang="ko-KR" altLang="en-US" sz="2400" dirty="0"/>
              <a:t>스트리밍의 경우 </a:t>
            </a:r>
            <a:r>
              <a:rPr lang="ko-KR" altLang="en-US" sz="2400" dirty="0" smtClean="0"/>
              <a:t>즉각적이고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다양한 </a:t>
            </a:r>
            <a:r>
              <a:rPr lang="ko-KR" altLang="en-US" sz="2400" dirty="0"/>
              <a:t>데이터 수집이 가능함</a:t>
            </a:r>
            <a:r>
              <a:rPr lang="en-US" altLang="ko-KR" sz="2400" dirty="0"/>
              <a:t>. 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613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넷플릭스의</a:t>
            </a:r>
            <a:r>
              <a:rPr lang="ko-KR" altLang="en-US" dirty="0" smtClean="0"/>
              <a:t> 추천 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시청자 의 선택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평점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sz="2400" dirty="0" smtClean="0"/>
              <a:t>시청자의 경향 파악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유사한 시청자가 선택한 영화 추천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새로운 컨텐츠 발굴</a:t>
            </a:r>
            <a:endParaRPr lang="en-US" altLang="ko-KR" sz="24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시청자의 </a:t>
            </a:r>
            <a:r>
              <a:rPr lang="en-US" altLang="ko-KR" dirty="0" smtClean="0"/>
              <a:t>75%</a:t>
            </a:r>
            <a:r>
              <a:rPr lang="ko-KR" altLang="en-US" dirty="0" smtClean="0"/>
              <a:t>가 추천에 응답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800</a:t>
            </a:r>
            <a:r>
              <a:rPr lang="ko-KR" altLang="en-US" dirty="0" smtClean="0"/>
              <a:t>명의 개발 인원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795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영화 추천 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나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에게 영화를 추천하기 위하여  </a:t>
            </a:r>
            <a:endParaRPr lang="en-US" altLang="ko-KR" dirty="0" smtClean="0"/>
          </a:p>
          <a:p>
            <a:endParaRPr lang="en-US" altLang="ko-KR" dirty="0" smtClean="0"/>
          </a:p>
          <a:p>
            <a:pPr marL="40005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나와 비슷한 취향의 유사 시청자 탐색</a:t>
            </a:r>
            <a:r>
              <a:rPr lang="en-US" altLang="ko-KR" dirty="0" smtClean="0"/>
              <a:t>:</a:t>
            </a:r>
          </a:p>
          <a:p>
            <a:pPr lvl="2"/>
            <a:r>
              <a:rPr lang="ko-KR" altLang="en-US" dirty="0" smtClean="0"/>
              <a:t>시청자와 가장 유사한 시청 이력을 가지는 시청자 들을 탐색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40005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영화 추천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유사 시청자 들이 본 영화 중 내가 아직 시청하지 않은 영화를 나에게 추천함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01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추천 전략 </a:t>
            </a:r>
            <a:r>
              <a:rPr lang="en-US" altLang="ko-KR" sz="2400" dirty="0" smtClean="0"/>
              <a:t>– 1, 2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가족 구성원 각각에 대하여 추천하여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/>
              <a:t>다양성</a:t>
            </a:r>
            <a:r>
              <a:rPr lang="en-US" altLang="ko-KR" sz="2000" dirty="0" smtClean="0"/>
              <a:t>(diversity)</a:t>
            </a:r>
            <a:r>
              <a:rPr lang="ko-KR" altLang="en-US" sz="2000" dirty="0" smtClean="0"/>
              <a:t> 부여 </a:t>
            </a:r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넷플릭스의</a:t>
            </a:r>
            <a:r>
              <a:rPr lang="ko-KR" altLang="en-US" sz="2000" dirty="0" smtClean="0"/>
              <a:t> 개인화 추천에 대하여 인지</a:t>
            </a:r>
            <a:r>
              <a:rPr lang="en-US" altLang="ko-KR" sz="2000" dirty="0" smtClean="0"/>
              <a:t>(awareness)</a:t>
            </a:r>
            <a:r>
              <a:rPr lang="ko-KR" altLang="en-US" sz="2000" dirty="0" smtClean="0"/>
              <a:t>하도록 함</a:t>
            </a:r>
            <a:r>
              <a:rPr lang="en-US" altLang="ko-KR" sz="2000" dirty="0" smtClean="0"/>
              <a:t> </a:t>
            </a:r>
            <a:br>
              <a:rPr lang="en-US" altLang="ko-KR" sz="2000" dirty="0" smtClean="0"/>
            </a:b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ym typeface="Wingdings" panose="05000000000000000000" pitchFamily="2" charset="2"/>
              </a:rPr>
              <a:t>신뢰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400" dirty="0" smtClean="0">
                <a:sym typeface="Wingdings" panose="05000000000000000000" pitchFamily="2" charset="2"/>
              </a:rPr>
              <a:t> 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66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852936"/>
            <a:ext cx="7312903" cy="37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6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추천 전략 </a:t>
            </a:r>
            <a:r>
              <a:rPr lang="en-US" altLang="ko-KR" sz="2400" dirty="0" smtClean="0"/>
              <a:t>- 3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추천에 대한 설명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즉 매출이 아닌 당신을 위한 추천 임을 강조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ym typeface="Wingdings" panose="05000000000000000000" pitchFamily="2" charset="2"/>
              </a:rPr>
              <a:t>시청자의 적극적 평가 참여 유도</a:t>
            </a:r>
            <a:r>
              <a:rPr lang="ko-KR" altLang="en-US" sz="2400" dirty="0" smtClean="0">
                <a:sym typeface="Wingdings" panose="05000000000000000000" pitchFamily="2" charset="2"/>
              </a:rPr>
              <a:t> 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67</a:t>
            </a:fld>
            <a:endParaRPr lang="en-US" altLang="ko-KR"/>
          </a:p>
        </p:txBody>
      </p:sp>
      <p:grpSp>
        <p:nvGrpSpPr>
          <p:cNvPr id="10" name="그룹 9"/>
          <p:cNvGrpSpPr/>
          <p:nvPr/>
        </p:nvGrpSpPr>
        <p:grpSpPr>
          <a:xfrm>
            <a:off x="4185940" y="2780928"/>
            <a:ext cx="4392488" cy="3096345"/>
            <a:chOff x="4427984" y="3510644"/>
            <a:chExt cx="4392488" cy="309634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20752" t="3303" r="4784" b="14470"/>
            <a:stretch/>
          </p:blipFill>
          <p:spPr>
            <a:xfrm>
              <a:off x="4427984" y="3510644"/>
              <a:ext cx="4392488" cy="3096345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 bwMode="auto">
            <a:xfrm>
              <a:off x="5292080" y="5548357"/>
              <a:ext cx="648072" cy="504056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99592" y="2383552"/>
            <a:ext cx="2849128" cy="3718049"/>
            <a:chOff x="246348" y="2334364"/>
            <a:chExt cx="2849128" cy="371804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2334364"/>
              <a:ext cx="2411908" cy="3718049"/>
            </a:xfrm>
            <a:prstGeom prst="rect">
              <a:avLst/>
            </a:prstGeom>
          </p:spPr>
        </p:pic>
        <p:sp>
          <p:nvSpPr>
            <p:cNvPr id="7" name="오른쪽 화살표 6"/>
            <p:cNvSpPr/>
            <p:nvPr/>
          </p:nvSpPr>
          <p:spPr bwMode="auto">
            <a:xfrm>
              <a:off x="246348" y="4437112"/>
              <a:ext cx="648072" cy="504056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5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 전략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sz="2800" dirty="0" smtClean="0"/>
              <a:t>추천 전략</a:t>
            </a:r>
            <a:r>
              <a:rPr lang="en-US" altLang="ko-KR" sz="2800" dirty="0" smtClean="0"/>
              <a:t>- 4</a:t>
            </a:r>
          </a:p>
          <a:p>
            <a:pPr lvl="1"/>
            <a:r>
              <a:rPr lang="ko-KR" altLang="en-US" sz="2000" dirty="0" smtClean="0"/>
              <a:t>소셜 미디어 기반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68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1288"/>
            <a:ext cx="6831191" cy="40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8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추천 전략 </a:t>
            </a:r>
            <a:r>
              <a:rPr lang="en-US" altLang="ko-KR" sz="2400" dirty="0" smtClean="0"/>
              <a:t>- 5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장르</a:t>
            </a:r>
            <a:endParaRPr lang="en-US" altLang="ko-KR" sz="2400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69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025283"/>
            <a:ext cx="6620370" cy="42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5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용돈 예측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엄마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용돈 줘</a:t>
            </a:r>
            <a:r>
              <a:rPr lang="en-US" altLang="ko-KR" dirty="0" smtClean="0"/>
              <a:t>!</a:t>
            </a:r>
          </a:p>
          <a:p>
            <a:pPr lvl="1"/>
            <a:r>
              <a:rPr lang="ko-KR" altLang="en-US" dirty="0" smtClean="0"/>
              <a:t>엄마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대신할 수 있는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예측 모델을 만들자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25116" y="4874856"/>
            <a:ext cx="365496" cy="30070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05272" y="3789040"/>
            <a:ext cx="3322712" cy="1833067"/>
            <a:chOff x="-3026423" y="1687511"/>
            <a:chExt cx="3322712" cy="1833067"/>
          </a:xfrm>
        </p:grpSpPr>
        <p:grpSp>
          <p:nvGrpSpPr>
            <p:cNvPr id="13" name="그룹 12"/>
            <p:cNvGrpSpPr/>
            <p:nvPr/>
          </p:nvGrpSpPr>
          <p:grpSpPr>
            <a:xfrm>
              <a:off x="-3026423" y="1687511"/>
              <a:ext cx="3106688" cy="1833067"/>
              <a:chOff x="1177280" y="3396133"/>
              <a:chExt cx="3106688" cy="1833067"/>
            </a:xfrm>
          </p:grpSpPr>
          <p:sp>
            <p:nvSpPr>
              <p:cNvPr id="15" name="직사각형 14"/>
              <p:cNvSpPr/>
              <p:nvPr/>
            </p:nvSpPr>
            <p:spPr bwMode="auto">
              <a:xfrm>
                <a:off x="1177280" y="3501008"/>
                <a:ext cx="3106688" cy="1728192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58017" y="3396133"/>
                <a:ext cx="2592288" cy="76944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6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예측 모델</a:t>
                </a:r>
                <a:endParaRPr kumimoji="0" lang="ko-KR" altLang="en-US" sz="6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-2295999" y="2604578"/>
              <a:ext cx="2592288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패턴</a:t>
              </a:r>
              <a:r>
                <a:rPr kumimoji="0" lang="en-US" altLang="ko-KR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,</a:t>
              </a: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규칙</a:t>
              </a:r>
              <a:endParaRPr kumimoji="0" lang="ko-KR" altLang="en-US" sz="3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634867" y="6005869"/>
            <a:ext cx="2228023" cy="762506"/>
            <a:chOff x="1275355" y="5595788"/>
            <a:chExt cx="2864597" cy="1106438"/>
          </a:xfrm>
        </p:grpSpPr>
        <p:sp>
          <p:nvSpPr>
            <p:cNvPr id="28" name="TextBox 27"/>
            <p:cNvSpPr txBox="1"/>
            <p:nvPr/>
          </p:nvSpPr>
          <p:spPr>
            <a:xfrm>
              <a:off x="1403649" y="5595788"/>
              <a:ext cx="2592288" cy="96763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과거경험</a:t>
              </a:r>
              <a:r>
                <a:rPr kumimoji="0" lang="en-US" altLang="ko-KR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/>
              </a:r>
              <a:br>
                <a:rPr kumimoji="0" lang="en-US" altLang="ko-KR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</a:br>
              <a:r>
                <a:rPr kumimoji="0" lang="en-US" altLang="ko-KR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</a:t>
              </a:r>
              <a:r>
                <a:rPr kumimoji="0" lang="ko-KR" altLang="en-US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데이터</a:t>
              </a:r>
              <a:r>
                <a:rPr kumimoji="0" lang="en-US" altLang="ko-KR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)</a:t>
              </a:r>
              <a:r>
                <a:rPr kumimoji="0" lang="ko-KR" altLang="en-US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endParaRPr kumimoji="0" lang="ko-KR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모서리가 접힌 도형 28"/>
            <p:cNvSpPr/>
            <p:nvPr/>
          </p:nvSpPr>
          <p:spPr bwMode="auto">
            <a:xfrm>
              <a:off x="1275355" y="5733255"/>
              <a:ext cx="2864597" cy="968971"/>
            </a:xfrm>
            <a:prstGeom prst="foldedCorner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79254" y="5294626"/>
            <a:ext cx="924594" cy="864717"/>
            <a:chOff x="1509510" y="4650190"/>
            <a:chExt cx="1694338" cy="912626"/>
          </a:xfrm>
        </p:grpSpPr>
        <p:sp>
          <p:nvSpPr>
            <p:cNvPr id="31" name="오른쪽 화살표 30"/>
            <p:cNvSpPr/>
            <p:nvPr/>
          </p:nvSpPr>
          <p:spPr bwMode="auto">
            <a:xfrm rot="16200000">
              <a:off x="1900366" y="4259334"/>
              <a:ext cx="912626" cy="1694338"/>
            </a:xfrm>
            <a:prstGeom prst="rightArrow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02504" y="4765184"/>
              <a:ext cx="931480" cy="70379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추출</a:t>
              </a:r>
              <a:endParaRPr kumimoji="0" lang="ko-KR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76243" y="3897355"/>
            <a:ext cx="4391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패턴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규칙의 예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</a:rPr>
              <a:t>기온이 </a:t>
            </a:r>
            <a:r>
              <a:rPr lang="en-US" altLang="ko-KR" b="1" dirty="0" smtClean="0">
                <a:solidFill>
                  <a:srgbClr val="FF0000"/>
                </a:solidFill>
              </a:rPr>
              <a:t>25</a:t>
            </a:r>
            <a:r>
              <a:rPr lang="ko-KR" altLang="en-US" b="1" dirty="0" smtClean="0">
                <a:solidFill>
                  <a:srgbClr val="FF0000"/>
                </a:solidFill>
              </a:rPr>
              <a:t>도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이하 습도가 </a:t>
            </a:r>
            <a:r>
              <a:rPr lang="en-US" altLang="ko-KR" b="1" dirty="0" smtClean="0">
                <a:solidFill>
                  <a:srgbClr val="FF0000"/>
                </a:solidFill>
              </a:rPr>
              <a:t>60</a:t>
            </a:r>
            <a:r>
              <a:rPr lang="ko-KR" altLang="en-US" b="1" dirty="0" smtClean="0">
                <a:solidFill>
                  <a:srgbClr val="FF0000"/>
                </a:solidFill>
              </a:rPr>
              <a:t>이하 인 경우 성공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</a:rPr>
              <a:t>전날 코스피 가 </a:t>
            </a:r>
            <a:r>
              <a:rPr lang="en-US" altLang="ko-KR" b="1" dirty="0" smtClean="0">
                <a:solidFill>
                  <a:srgbClr val="FF0000"/>
                </a:solidFill>
              </a:rPr>
              <a:t>2000</a:t>
            </a:r>
            <a:r>
              <a:rPr lang="ko-KR" altLang="en-US" b="1" dirty="0" smtClean="0">
                <a:solidFill>
                  <a:srgbClr val="FF0000"/>
                </a:solidFill>
              </a:rPr>
              <a:t>이상 인 경우 성공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</a:rPr>
              <a:t>일주일 이내에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엄친아가</a:t>
            </a:r>
            <a:r>
              <a:rPr lang="ko-KR" altLang="en-US" b="1" dirty="0" smtClean="0">
                <a:solidFill>
                  <a:srgbClr val="FF0000"/>
                </a:solidFill>
              </a:rPr>
              <a:t> 장학금 수여한 경우 실패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      ….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2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추천 전략 </a:t>
            </a:r>
            <a:r>
              <a:rPr lang="en-US" altLang="ko-KR" sz="2400" dirty="0" smtClean="0"/>
              <a:t>- 6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유사성</a:t>
            </a:r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검색창에</a:t>
            </a:r>
            <a:r>
              <a:rPr lang="ko-KR" altLang="en-US" sz="2000" dirty="0" smtClean="0"/>
              <a:t> 검색한 영화와 유사한 영화를 동시에 표시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70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954" y="2498569"/>
            <a:ext cx="4440518" cy="398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추천 전략 </a:t>
            </a:r>
            <a:r>
              <a:rPr lang="en-US" altLang="ko-KR" sz="2400" dirty="0" smtClean="0"/>
              <a:t>- 7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랭킹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Top 10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71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839" y="2382764"/>
            <a:ext cx="6554322" cy="38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1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넷플릭스의</a:t>
            </a:r>
            <a:r>
              <a:rPr lang="ko-KR" altLang="en-US" dirty="0" smtClean="0"/>
              <a:t> 빅데이터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시청자에게 컨텐츠 추천 뿐만 아니라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트렌드를 분석하여 새로운 컨텐츠 발굴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제작에도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영화 및 드라마 제작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98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 과 대답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40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용돈 예측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- 5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모델의 생성</a:t>
            </a:r>
            <a:endParaRPr lang="en-US" altLang="ko-KR" dirty="0"/>
          </a:p>
          <a:p>
            <a:pPr lvl="1"/>
            <a:r>
              <a:rPr lang="ko-KR" altLang="en-US" sz="2400" dirty="0" smtClean="0"/>
              <a:t>데이터 </a:t>
            </a:r>
            <a:r>
              <a:rPr lang="ko-KR" altLang="en-US" sz="2400" dirty="0" err="1" smtClean="0"/>
              <a:t>마이닝</a:t>
            </a:r>
            <a:r>
              <a:rPr lang="ko-KR" altLang="en-US" sz="2400" dirty="0" smtClean="0"/>
              <a:t> 프로세스 </a:t>
            </a:r>
            <a:r>
              <a:rPr lang="en-US" altLang="ko-KR" sz="2400" dirty="0" smtClean="0"/>
              <a:t>– data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mining process</a:t>
            </a:r>
          </a:p>
          <a:p>
            <a:pPr lvl="2"/>
            <a:r>
              <a:rPr lang="ko-KR" altLang="en-US" sz="2000" dirty="0" smtClean="0"/>
              <a:t>컴퓨터를 </a:t>
            </a:r>
            <a:r>
              <a:rPr lang="ko-KR" altLang="en-US" sz="2000" dirty="0"/>
              <a:t>이용하여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err="1" smtClean="0"/>
              <a:t>축척된</a:t>
            </a:r>
            <a:r>
              <a:rPr lang="ko-KR" altLang="en-US" sz="2000" dirty="0" smtClean="0"/>
              <a:t> 데이터로부터 패턴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규칙을 추출하여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명시적인 </a:t>
            </a:r>
            <a:r>
              <a:rPr lang="ko-KR" altLang="en-US" sz="2000" dirty="0"/>
              <a:t>모델을 생성하는 과정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25116" y="4874856"/>
            <a:ext cx="365496" cy="30070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05272" y="3789040"/>
            <a:ext cx="3322712" cy="1833067"/>
            <a:chOff x="-3026423" y="1687511"/>
            <a:chExt cx="3322712" cy="1833067"/>
          </a:xfrm>
        </p:grpSpPr>
        <p:grpSp>
          <p:nvGrpSpPr>
            <p:cNvPr id="13" name="그룹 12"/>
            <p:cNvGrpSpPr/>
            <p:nvPr/>
          </p:nvGrpSpPr>
          <p:grpSpPr>
            <a:xfrm>
              <a:off x="-3026423" y="1687511"/>
              <a:ext cx="3106688" cy="1833067"/>
              <a:chOff x="1177280" y="3396133"/>
              <a:chExt cx="3106688" cy="1833067"/>
            </a:xfrm>
          </p:grpSpPr>
          <p:sp>
            <p:nvSpPr>
              <p:cNvPr id="15" name="직사각형 14"/>
              <p:cNvSpPr/>
              <p:nvPr/>
            </p:nvSpPr>
            <p:spPr bwMode="auto">
              <a:xfrm>
                <a:off x="1177280" y="3501008"/>
                <a:ext cx="3106688" cy="1728192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58017" y="3396133"/>
                <a:ext cx="2592288" cy="76944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6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예측 모델</a:t>
                </a:r>
                <a:endParaRPr kumimoji="0" lang="ko-KR" altLang="en-US" sz="6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-2295999" y="2604578"/>
              <a:ext cx="2592288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패턴</a:t>
              </a:r>
              <a:r>
                <a:rPr kumimoji="0" lang="en-US" altLang="ko-KR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,</a:t>
              </a: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규칙</a:t>
              </a:r>
              <a:endParaRPr kumimoji="0" lang="ko-KR" altLang="en-US" sz="3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634867" y="6100604"/>
            <a:ext cx="2228023" cy="667770"/>
            <a:chOff x="1275355" y="5733255"/>
            <a:chExt cx="2864597" cy="968971"/>
          </a:xfrm>
        </p:grpSpPr>
        <p:sp>
          <p:nvSpPr>
            <p:cNvPr id="28" name="TextBox 27"/>
            <p:cNvSpPr txBox="1"/>
            <p:nvPr/>
          </p:nvSpPr>
          <p:spPr>
            <a:xfrm>
              <a:off x="1403649" y="5804202"/>
              <a:ext cx="2592288" cy="55080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데이터</a:t>
              </a:r>
              <a:endParaRPr kumimoji="0" lang="ko-KR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모서리가 접힌 도형 28"/>
            <p:cNvSpPr/>
            <p:nvPr/>
          </p:nvSpPr>
          <p:spPr bwMode="auto">
            <a:xfrm>
              <a:off x="1275355" y="5733255"/>
              <a:ext cx="2864597" cy="968971"/>
            </a:xfrm>
            <a:prstGeom prst="foldedCorner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79254" y="5294626"/>
            <a:ext cx="924594" cy="864717"/>
            <a:chOff x="1509510" y="4650190"/>
            <a:chExt cx="1694338" cy="912626"/>
          </a:xfrm>
        </p:grpSpPr>
        <p:sp>
          <p:nvSpPr>
            <p:cNvPr id="31" name="오른쪽 화살표 30"/>
            <p:cNvSpPr/>
            <p:nvPr/>
          </p:nvSpPr>
          <p:spPr bwMode="auto">
            <a:xfrm rot="16200000">
              <a:off x="1900366" y="4259334"/>
              <a:ext cx="912626" cy="1694338"/>
            </a:xfrm>
            <a:prstGeom prst="rightArrow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02504" y="4765184"/>
              <a:ext cx="931480" cy="70379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추출</a:t>
              </a:r>
              <a:endParaRPr kumimoji="0" lang="ko-KR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95290" y="5747910"/>
            <a:ext cx="4391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데이터 </a:t>
            </a:r>
            <a:r>
              <a:rPr lang="ko-KR" altLang="en-US" sz="2400" b="1" dirty="0" err="1" smtClean="0"/>
              <a:t>마이닝</a:t>
            </a:r>
            <a:r>
              <a:rPr lang="ko-KR" altLang="en-US" sz="2400" b="1" dirty="0" smtClean="0"/>
              <a:t> 프로세스</a:t>
            </a:r>
            <a:endParaRPr lang="en-US" altLang="ko-KR" sz="2400" b="1" dirty="0" smtClean="0"/>
          </a:p>
        </p:txBody>
      </p:sp>
      <p:sp>
        <p:nvSpPr>
          <p:cNvPr id="6" name="오른쪽 화살표 5"/>
          <p:cNvSpPr/>
          <p:nvPr/>
        </p:nvSpPr>
        <p:spPr bwMode="auto">
          <a:xfrm flipH="1">
            <a:off x="3294288" y="5770002"/>
            <a:ext cx="1080120" cy="29275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6243" y="3897355"/>
            <a:ext cx="4391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패턴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규칙의 예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</a:rPr>
              <a:t>기온이 </a:t>
            </a:r>
            <a:r>
              <a:rPr lang="en-US" altLang="ko-KR" b="1" dirty="0" smtClean="0">
                <a:solidFill>
                  <a:srgbClr val="FF0000"/>
                </a:solidFill>
              </a:rPr>
              <a:t>25</a:t>
            </a:r>
            <a:r>
              <a:rPr lang="ko-KR" altLang="en-US" b="1" dirty="0" smtClean="0">
                <a:solidFill>
                  <a:srgbClr val="FF0000"/>
                </a:solidFill>
              </a:rPr>
              <a:t>도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이하 습도가 </a:t>
            </a:r>
            <a:r>
              <a:rPr lang="en-US" altLang="ko-KR" b="1" dirty="0" smtClean="0">
                <a:solidFill>
                  <a:srgbClr val="FF0000"/>
                </a:solidFill>
              </a:rPr>
              <a:t>60</a:t>
            </a:r>
            <a:r>
              <a:rPr lang="ko-KR" altLang="en-US" b="1" dirty="0" smtClean="0">
                <a:solidFill>
                  <a:srgbClr val="FF0000"/>
                </a:solidFill>
              </a:rPr>
              <a:t>이하 인 경우 성공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</a:rPr>
              <a:t>전날 코스피 가 </a:t>
            </a:r>
            <a:r>
              <a:rPr lang="en-US" altLang="ko-KR" b="1" dirty="0" smtClean="0">
                <a:solidFill>
                  <a:srgbClr val="FF0000"/>
                </a:solidFill>
              </a:rPr>
              <a:t>2000</a:t>
            </a:r>
            <a:r>
              <a:rPr lang="ko-KR" altLang="en-US" b="1" dirty="0" smtClean="0">
                <a:solidFill>
                  <a:srgbClr val="FF0000"/>
                </a:solidFill>
              </a:rPr>
              <a:t>이상 인 경우 성공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rgbClr val="FF0000"/>
                </a:solidFill>
              </a:rPr>
              <a:t>일주일 이내에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엄친아가</a:t>
            </a:r>
            <a:r>
              <a:rPr lang="ko-KR" altLang="en-US" b="1" dirty="0" smtClean="0">
                <a:solidFill>
                  <a:srgbClr val="FF0000"/>
                </a:solidFill>
              </a:rPr>
              <a:t> 장학금 수여한 경우 실패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      ….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용돈 예측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- 6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모델의 활용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현재 상황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데이터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를 모델에 입력하여 예측값을 계산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6" name="오른쪽 화살표 5"/>
          <p:cNvSpPr/>
          <p:nvPr/>
        </p:nvSpPr>
        <p:spPr bwMode="auto">
          <a:xfrm>
            <a:off x="4427984" y="4530844"/>
            <a:ext cx="792088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05272" y="3789040"/>
            <a:ext cx="3322712" cy="1833067"/>
            <a:chOff x="-3026423" y="1687511"/>
            <a:chExt cx="3322712" cy="1833067"/>
          </a:xfrm>
        </p:grpSpPr>
        <p:grpSp>
          <p:nvGrpSpPr>
            <p:cNvPr id="13" name="그룹 12"/>
            <p:cNvGrpSpPr/>
            <p:nvPr/>
          </p:nvGrpSpPr>
          <p:grpSpPr>
            <a:xfrm>
              <a:off x="-3026423" y="1687511"/>
              <a:ext cx="3106688" cy="1833067"/>
              <a:chOff x="1177280" y="3396133"/>
              <a:chExt cx="3106688" cy="1833067"/>
            </a:xfrm>
          </p:grpSpPr>
          <p:sp>
            <p:nvSpPr>
              <p:cNvPr id="15" name="직사각형 14"/>
              <p:cNvSpPr/>
              <p:nvPr/>
            </p:nvSpPr>
            <p:spPr bwMode="auto">
              <a:xfrm>
                <a:off x="1177280" y="3501008"/>
                <a:ext cx="3106688" cy="1728192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58017" y="3396133"/>
                <a:ext cx="2592288" cy="76944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6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예측 모델</a:t>
                </a:r>
                <a:endParaRPr kumimoji="0" lang="ko-KR" altLang="en-US" sz="6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-2295999" y="2604578"/>
              <a:ext cx="2592288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패턴</a:t>
              </a:r>
              <a:r>
                <a:rPr kumimoji="0" lang="en-US" altLang="ko-KR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,</a:t>
              </a: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규칙</a:t>
              </a:r>
              <a:endParaRPr kumimoji="0" lang="ko-KR" altLang="en-US" sz="3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8" name="오른쪽 화살표 17"/>
          <p:cNvSpPr/>
          <p:nvPr/>
        </p:nvSpPr>
        <p:spPr bwMode="auto">
          <a:xfrm rot="5400000">
            <a:off x="2224133" y="3160906"/>
            <a:ext cx="792088" cy="576064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5865" y="2276872"/>
            <a:ext cx="2592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현재 상황 </a:t>
            </a:r>
            <a:endParaRPr kumimoji="0" lang="ko-KR" altLang="en-US" sz="4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57291" y="2399180"/>
            <a:ext cx="2592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예측값</a:t>
            </a:r>
            <a:endParaRPr kumimoji="0" lang="ko-KR" altLang="en-US" sz="4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3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67" y="3226476"/>
            <a:ext cx="3061624" cy="145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곱셈 기호 23"/>
          <p:cNvSpPr/>
          <p:nvPr/>
        </p:nvSpPr>
        <p:spPr>
          <a:xfrm>
            <a:off x="6233355" y="5068231"/>
            <a:ext cx="1440160" cy="122413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68605" y="3520524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C00000"/>
                </a:solidFill>
                <a:sym typeface="Wingdings" panose="05000000000000000000" pitchFamily="2" charset="2"/>
              </a:rPr>
              <a:t>성공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91473" y="5215511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실패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0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0000"/>
      </a:accent1>
      <a:accent2>
        <a:srgbClr val="018CCB"/>
      </a:accent2>
      <a:accent3>
        <a:srgbClr val="FFFFFF"/>
      </a:accent3>
      <a:accent4>
        <a:srgbClr val="000000"/>
      </a:accent4>
      <a:accent5>
        <a:srgbClr val="E2AAAA"/>
      </a:accent5>
      <a:accent6>
        <a:srgbClr val="017EB8"/>
      </a:accent6>
      <a:hlink>
        <a:srgbClr val="99CC00"/>
      </a:hlink>
      <a:folHlink>
        <a:srgbClr val="FF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D3333"/>
        </a:accent1>
        <a:accent2>
          <a:srgbClr val="0066CC"/>
        </a:accent2>
        <a:accent3>
          <a:srgbClr val="FFFFFF"/>
        </a:accent3>
        <a:accent4>
          <a:srgbClr val="000000"/>
        </a:accent4>
        <a:accent5>
          <a:srgbClr val="F4ADAD"/>
        </a:accent5>
        <a:accent6>
          <a:srgbClr val="005CB9"/>
        </a:accent6>
        <a:hlink>
          <a:srgbClr val="33CC33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D3333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4ADAD"/>
        </a:accent5>
        <a:accent6>
          <a:srgbClr val="2D5CB9"/>
        </a:accent6>
        <a:hlink>
          <a:srgbClr val="33CC33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0000"/>
        </a:accent1>
        <a:accent2>
          <a:srgbClr val="0099CC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008AB9"/>
        </a:accent6>
        <a:hlink>
          <a:srgbClr val="99CC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0000"/>
        </a:accent1>
        <a:accent2>
          <a:srgbClr val="018CCB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017EB8"/>
        </a:accent6>
        <a:hlink>
          <a:srgbClr val="99CC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4244</TotalTime>
  <Words>3839</Words>
  <Application>Microsoft Office PowerPoint</Application>
  <PresentationFormat>화면 슬라이드 쇼(4:3)</PresentationFormat>
  <Paragraphs>1519</Paragraphs>
  <Slides>73</Slides>
  <Notes>50</Notes>
  <HiddenSlides>2</HiddenSlides>
  <MMClips>1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8" baseType="lpstr">
      <vt:lpstr>DejaVu Sans</vt:lpstr>
      <vt:lpstr>HY견고딕</vt:lpstr>
      <vt:lpstr>malgun gothic</vt:lpstr>
      <vt:lpstr>굴림</vt:lpstr>
      <vt:lpstr>나눔손글씨 펜</vt:lpstr>
      <vt:lpstr>맑은 고딕</vt:lpstr>
      <vt:lpstr>Arial</vt:lpstr>
      <vt:lpstr>Cambria Math</vt:lpstr>
      <vt:lpstr>Franklin Gothic Book</vt:lpstr>
      <vt:lpstr>Tahoma</vt:lpstr>
      <vt:lpstr>Times New Roman</vt:lpstr>
      <vt:lpstr>Wingdings</vt:lpstr>
      <vt:lpstr>1_Office 테마</vt:lpstr>
      <vt:lpstr>Default Design</vt:lpstr>
      <vt:lpstr>Equation</vt:lpstr>
      <vt:lpstr>데이터 과학 Data Science </vt:lpstr>
      <vt:lpstr>데이터 과학이란?</vt:lpstr>
      <vt:lpstr>데이터 과학</vt:lpstr>
      <vt:lpstr>예제: 용돈 예측 모델 -1  </vt:lpstr>
      <vt:lpstr>예제: 용돈 예측 모델 - 2</vt:lpstr>
      <vt:lpstr>예제: 용돈 예측 모델 - 3</vt:lpstr>
      <vt:lpstr>예제: 용돈 예측 모델 - 4 </vt:lpstr>
      <vt:lpstr>예제: 용돈 예측 모델 - 5 </vt:lpstr>
      <vt:lpstr>예제: 용돈 예측 모델 - 6 </vt:lpstr>
      <vt:lpstr>예제: 용돈 예측 모델 - 7 </vt:lpstr>
      <vt:lpstr>예측 모델 </vt:lpstr>
      <vt:lpstr>예측 모델 </vt:lpstr>
      <vt:lpstr>모델 생성, 적용 </vt:lpstr>
      <vt:lpstr>모델 생성</vt:lpstr>
      <vt:lpstr>모델 적용</vt:lpstr>
      <vt:lpstr>데이터</vt:lpstr>
      <vt:lpstr>데이터</vt:lpstr>
      <vt:lpstr>데이터 </vt:lpstr>
      <vt:lpstr>모델</vt:lpstr>
      <vt:lpstr>예측 모델의 성능 측정</vt:lpstr>
      <vt:lpstr>예측 모델의 성능 측정</vt:lpstr>
      <vt:lpstr>학습, 시험 데이터 셋 data set </vt:lpstr>
      <vt:lpstr>데이터  </vt:lpstr>
      <vt:lpstr>빅데이터  </vt:lpstr>
      <vt:lpstr>데이터 과학의 주요 업무</vt:lpstr>
      <vt:lpstr>데이터 과학의  주요 업무 -Task</vt:lpstr>
      <vt:lpstr>예측 분석의 종류</vt:lpstr>
      <vt:lpstr>분류 분석 – 나무 모델</vt:lpstr>
      <vt:lpstr>분류 분석 – 나무 모델</vt:lpstr>
      <vt:lpstr>분류 분석 – 나무 모델</vt:lpstr>
      <vt:lpstr>분류 분석</vt:lpstr>
      <vt:lpstr>분류 분석</vt:lpstr>
      <vt:lpstr>분류 분석</vt:lpstr>
      <vt:lpstr>분류 분석의 활용</vt:lpstr>
      <vt:lpstr>회귀분석</vt:lpstr>
      <vt:lpstr>다중 선형 회귀 분석</vt:lpstr>
      <vt:lpstr>선형 회귀분석 - 용돈 액수의 예측</vt:lpstr>
      <vt:lpstr>군집화 </vt:lpstr>
      <vt:lpstr>군집화 </vt:lpstr>
      <vt:lpstr>군집화 </vt:lpstr>
      <vt:lpstr>군집화 </vt:lpstr>
      <vt:lpstr>군집화</vt:lpstr>
      <vt:lpstr>연관성 분석</vt:lpstr>
      <vt:lpstr>연관성 분석의 사례 </vt:lpstr>
      <vt:lpstr>연관성 분석의 사례 </vt:lpstr>
      <vt:lpstr>연관성 분석의 활용</vt:lpstr>
      <vt:lpstr>데이터  축소</vt:lpstr>
      <vt:lpstr>데이터 축소 – 차원 축소</vt:lpstr>
      <vt:lpstr>차원 축소</vt:lpstr>
      <vt:lpstr>이상치 검출</vt:lpstr>
      <vt:lpstr>이상치 검출의 활용</vt:lpstr>
      <vt:lpstr>추천 시스템</vt:lpstr>
      <vt:lpstr>추천 시스템</vt:lpstr>
      <vt:lpstr>감성 분석</vt:lpstr>
      <vt:lpstr>소셜네트워크 분석</vt:lpstr>
      <vt:lpstr>웹로그 분석</vt:lpstr>
      <vt:lpstr>통계학과 데이터 과학의 차별성</vt:lpstr>
      <vt:lpstr>넷플릭스의 빅데이터 활용사례</vt:lpstr>
      <vt:lpstr>넷플릭스 </vt:lpstr>
      <vt:lpstr>넷플릭스 현황</vt:lpstr>
      <vt:lpstr>넷플릭스의 데이터 수집 (2012년 자료)</vt:lpstr>
      <vt:lpstr>넷플릭스의 구독율 유지 전략</vt:lpstr>
      <vt:lpstr>DVD(우편) vs 스트리밍(VOD) 서비스</vt:lpstr>
      <vt:lpstr>넷플릭스의 추천 시스템</vt:lpstr>
      <vt:lpstr>영화 추천 알고리즘</vt:lpstr>
      <vt:lpstr>추천 전략</vt:lpstr>
      <vt:lpstr>추천 전략</vt:lpstr>
      <vt:lpstr>추천 전략 </vt:lpstr>
      <vt:lpstr>추천 전략</vt:lpstr>
      <vt:lpstr>추천 전략</vt:lpstr>
      <vt:lpstr>추천 전략</vt:lpstr>
      <vt:lpstr>넷플릭스의 빅데이터 활용</vt:lpstr>
      <vt:lpstr>질문 과 대답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온승엽 소프트웨어학과(교수)</cp:lastModifiedBy>
  <cp:revision>569</cp:revision>
  <dcterms:created xsi:type="dcterms:W3CDTF">2006-10-05T04:04:58Z</dcterms:created>
  <dcterms:modified xsi:type="dcterms:W3CDTF">2020-02-15T02:57:42Z</dcterms:modified>
</cp:coreProperties>
</file>